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83" r:id="rId2"/>
    <p:sldMasterId id="2147483700" r:id="rId3"/>
  </p:sldMasterIdLst>
  <p:notesMasterIdLst>
    <p:notesMasterId r:id="rId31"/>
  </p:notesMasterIdLst>
  <p:sldIdLst>
    <p:sldId id="300" r:id="rId4"/>
    <p:sldId id="2147376246" r:id="rId5"/>
    <p:sldId id="2147376247" r:id="rId6"/>
    <p:sldId id="301" r:id="rId7"/>
    <p:sldId id="262" r:id="rId8"/>
    <p:sldId id="2147376248" r:id="rId9"/>
    <p:sldId id="2147376249" r:id="rId10"/>
    <p:sldId id="2147376257" r:id="rId11"/>
    <p:sldId id="302" r:id="rId12"/>
    <p:sldId id="2147376258" r:id="rId13"/>
    <p:sldId id="2147376250" r:id="rId14"/>
    <p:sldId id="2147376252" r:id="rId15"/>
    <p:sldId id="2147376253" r:id="rId16"/>
    <p:sldId id="2147376255" r:id="rId17"/>
    <p:sldId id="2147376251" r:id="rId18"/>
    <p:sldId id="2147376256" r:id="rId19"/>
    <p:sldId id="263" r:id="rId20"/>
    <p:sldId id="292" r:id="rId21"/>
    <p:sldId id="2147376261" r:id="rId22"/>
    <p:sldId id="305" r:id="rId23"/>
    <p:sldId id="2147376260" r:id="rId24"/>
    <p:sldId id="2147376262" r:id="rId25"/>
    <p:sldId id="2147376263" r:id="rId26"/>
    <p:sldId id="2147376264" r:id="rId27"/>
    <p:sldId id="2147376265" r:id="rId28"/>
    <p:sldId id="2147376266" r:id="rId29"/>
    <p:sldId id="266" r:id="rId30"/>
  </p:sldIdLst>
  <p:sldSz cx="12192000" cy="6858000"/>
  <p:notesSz cx="6858000" cy="9144000"/>
  <p:embeddedFontLst>
    <p:embeddedFont>
      <p:font typeface="Eagle Horizon" panose="02000500000000000000" pitchFamily="50" charset="0"/>
      <p:regular r:id="rId32"/>
      <p:italic r:id="rId33"/>
    </p:embeddedFont>
    <p:embeddedFont>
      <p:font typeface="Montserrat" panose="00000500000000000000" pitchFamily="50"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m4LsiZi0Kr8XEmwTViEm7os0p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kyi Gilbert-Arthur"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300"/>
    <a:srgbClr val="161735"/>
    <a:srgbClr val="CD2030"/>
    <a:srgbClr val="001B6D"/>
    <a:srgbClr val="EFEFEF"/>
    <a:srgbClr val="BFBFB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B91EF9-9F00-4D3F-BC9D-D8FB5199BACB}">
  <a:tblStyle styleId="{9BB91EF9-9F00-4D3F-BC9D-D8FB5199BA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B13FD6-7CCA-4285-A00E-2AC663CB89B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3447" autoAdjust="0"/>
  </p:normalViewPr>
  <p:slideViewPr>
    <p:cSldViewPr snapToGrid="0">
      <p:cViewPr varScale="1">
        <p:scale>
          <a:sx n="77" d="100"/>
          <a:sy n="77" d="100"/>
        </p:scale>
        <p:origin x="97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D144535B-E022-CE01-AFEB-1FFF6D4C7A6C}"/>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4E10BF48-EA30-F9D6-9371-5409EA3AFE2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7AC72224-7D3E-C23B-DE34-535FF3EF10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899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4BDF9B5F-6410-58A0-5DD7-E942C58901AD}"/>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2346FFD1-D425-703C-9E56-0ED79AA72C3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4E460D30-D242-9D1E-8A41-D9CD9C1732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115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80F1601-DE4F-8680-65A0-B3A3396B9EF0}"/>
            </a:ext>
          </a:extLst>
        </p:cNvPr>
        <p:cNvGrpSpPr/>
        <p:nvPr/>
      </p:nvGrpSpPr>
      <p:grpSpPr>
        <a:xfrm>
          <a:off x="0" y="0"/>
          <a:ext cx="0" cy="0"/>
          <a:chOff x="0" y="0"/>
          <a:chExt cx="0" cy="0"/>
        </a:xfrm>
      </p:grpSpPr>
      <p:sp>
        <p:nvSpPr>
          <p:cNvPr id="187" name="Google Shape;187;g33411ff847d_1_819:notes">
            <a:extLst>
              <a:ext uri="{FF2B5EF4-FFF2-40B4-BE49-F238E27FC236}">
                <a16:creationId xmlns:a16="http://schemas.microsoft.com/office/drawing/2014/main" id="{CAA96543-28CD-AD31-DAF4-95D97772FF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411ff847d_1_819:notes">
            <a:extLst>
              <a:ext uri="{FF2B5EF4-FFF2-40B4-BE49-F238E27FC236}">
                <a16:creationId xmlns:a16="http://schemas.microsoft.com/office/drawing/2014/main" id="{9958B763-7D88-9111-96A0-CACBF1E6EDB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3411ff847d_1_819:notes">
            <a:extLst>
              <a:ext uri="{FF2B5EF4-FFF2-40B4-BE49-F238E27FC236}">
                <a16:creationId xmlns:a16="http://schemas.microsoft.com/office/drawing/2014/main" id="{D2574309-DAE6-DB1D-E457-1204AA8C8A02}"/>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719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6FF94524-DE12-1B17-DEAB-2CBA1D539F8A}"/>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258C71BB-3952-25E5-3C65-929C8F15EA1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128C92E1-9321-B974-68B2-5C4FE690A3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45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772F263F-D5B5-AAE9-9838-430A8D2AD7D5}"/>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26C14894-21D6-971F-DEF4-FEC96A4DEB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2C16C597-2753-AC8A-BA71-950E0A4C01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747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411ff847d_1_8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33411ff847d_1_8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AB6E8BAC-965D-1063-4B77-AA0A8EDE3A95}"/>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70C057C9-EAC4-4895-D0BF-C3285880578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0BDF3844-900A-A09B-3686-7F96EEDD1F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37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3CF86C6C-8C64-57A9-9262-E0FED0E46BDE}"/>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CD493B69-02CA-FF2A-D156-B2B7651A77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3B5C7F73-54C1-8A26-BC7E-38F90FCE3B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960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FD2B2B8B-6F32-36D8-7A4B-551550B9B4FE}"/>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84805426-8B84-CC0D-DA61-15BCB8571A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67B92DEC-AB06-703A-E47A-2AA995F0A3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66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10774E8E-409A-C675-3A53-44DE93F69EA4}"/>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96EF024C-D91C-059C-1843-F59D9E907A3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5B90614C-FBDC-0959-9BB8-212B8FB7C5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208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8F19CC1F-387C-AD72-4B8C-02D6838516D4}"/>
            </a:ext>
          </a:extLst>
        </p:cNvPr>
        <p:cNvGrpSpPr/>
        <p:nvPr/>
      </p:nvGrpSpPr>
      <p:grpSpPr>
        <a:xfrm>
          <a:off x="0" y="0"/>
          <a:ext cx="0" cy="0"/>
          <a:chOff x="0" y="0"/>
          <a:chExt cx="0" cy="0"/>
        </a:xfrm>
      </p:grpSpPr>
      <p:sp>
        <p:nvSpPr>
          <p:cNvPr id="84" name="Google Shape;84;p1:notes">
            <a:extLst>
              <a:ext uri="{FF2B5EF4-FFF2-40B4-BE49-F238E27FC236}">
                <a16:creationId xmlns:a16="http://schemas.microsoft.com/office/drawing/2014/main" id="{9E630D32-97B7-0BA5-B465-6AED574BDF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a:extLst>
              <a:ext uri="{FF2B5EF4-FFF2-40B4-BE49-F238E27FC236}">
                <a16:creationId xmlns:a16="http://schemas.microsoft.com/office/drawing/2014/main" id="{370915CB-16A6-1871-EB97-5A0486D531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7909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9E6E602A-DB4E-16F8-F93C-83C23FC1CA57}"/>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2EFB9CA8-DE7C-EE07-219D-BD20B97DFF6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C8DAFFE8-868B-A8AC-855B-4CF513B86A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942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6C41EFE8-C583-28E7-2F6E-559813FCF68B}"/>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CBFCA29C-2EAA-9349-1310-5ADD6E09D6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F0FBE862-5A03-6519-BDFF-2785E94B36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7017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0114A627-1AA6-15F3-0DD0-8DD866B52074}"/>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A80EDEE6-5C67-CB4A-E8CE-4E441A82BDB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421C8B77-414F-3D13-782F-64FB49DB2F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51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B689D69C-5B6C-7EA6-BCF9-2CBB88BB05EF}"/>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5D69161D-3EEF-3427-54EB-ADFB845A590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6DE36607-DDF2-1205-A811-949D152BE9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61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28D7F0AB-5C6D-0C12-8127-22E74687B633}"/>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8AE5877A-D1A9-9857-D440-D31179619DA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A30B08DC-F515-0E2A-1159-A95A26EC75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979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411ff847d_1_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411ff847d_1_8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3411ff847d_1_8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CB3A8A82-8D41-411B-59BA-0037C0480F57}"/>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B3B10D71-7B24-257E-383D-01824840587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g33411ff847d_0_13:notes">
            <a:extLst>
              <a:ext uri="{FF2B5EF4-FFF2-40B4-BE49-F238E27FC236}">
                <a16:creationId xmlns:a16="http://schemas.microsoft.com/office/drawing/2014/main" id="{ACF44C53-4466-25DA-3F52-9FA70C07A7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127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64ACB3DF-3F30-6FFE-8FC2-0E6CD285BDE1}"/>
            </a:ext>
          </a:extLst>
        </p:cNvPr>
        <p:cNvGrpSpPr/>
        <p:nvPr/>
      </p:nvGrpSpPr>
      <p:grpSpPr>
        <a:xfrm>
          <a:off x="0" y="0"/>
          <a:ext cx="0" cy="0"/>
          <a:chOff x="0" y="0"/>
          <a:chExt cx="0" cy="0"/>
        </a:xfrm>
      </p:grpSpPr>
      <p:sp>
        <p:nvSpPr>
          <p:cNvPr id="117" name="Google Shape;117;g33411ff847d_0_1017:notes">
            <a:extLst>
              <a:ext uri="{FF2B5EF4-FFF2-40B4-BE49-F238E27FC236}">
                <a16:creationId xmlns:a16="http://schemas.microsoft.com/office/drawing/2014/main" id="{7433C2ED-5C84-52E1-42B6-4C692EB207B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18" name="Google Shape;118;g33411ff847d_0_1017:notes">
            <a:extLst>
              <a:ext uri="{FF2B5EF4-FFF2-40B4-BE49-F238E27FC236}">
                <a16:creationId xmlns:a16="http://schemas.microsoft.com/office/drawing/2014/main" id="{75EDD33C-1683-BDCD-4CE2-4D8E00E15F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386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5DE7CC5C-B13B-2B67-DF1F-7F37AECA919D}"/>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99F8183C-28CB-179D-0598-0728C2F9E43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g33411ff847d_0_13:notes">
            <a:extLst>
              <a:ext uri="{FF2B5EF4-FFF2-40B4-BE49-F238E27FC236}">
                <a16:creationId xmlns:a16="http://schemas.microsoft.com/office/drawing/2014/main" id="{C5314F08-3B9A-B0A7-9425-9406C89062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513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B46E015-6CF9-5B49-45C4-4FBA6EC2040D}"/>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E41B4CED-604A-39BA-55A8-EBAD4FD50D2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051BAF4B-408C-F946-4DA9-935B231DF2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731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411ff847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411ff847d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33411ff847d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33411ff847d_0_5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Logo with Slogan">
    <p:bg>
      <p:bgPr>
        <a:solidFill>
          <a:schemeClr val="bg1">
            <a:lumMod val="95000"/>
          </a:schemeClr>
        </a:solidFill>
        <a:effectLst/>
      </p:bgPr>
    </p:bg>
    <p:spTree>
      <p:nvGrpSpPr>
        <p:cNvPr id="1" name="Shape 26"/>
        <p:cNvGrpSpPr/>
        <p:nvPr/>
      </p:nvGrpSpPr>
      <p:grpSpPr>
        <a:xfrm>
          <a:off x="0" y="0"/>
          <a:ext cx="0" cy="0"/>
          <a:chOff x="0" y="0"/>
          <a:chExt cx="0" cy="0"/>
        </a:xfrm>
      </p:grpSpPr>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32380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userDrawn="1">
  <p:cSld name="VS Favic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4445" y="6244243"/>
            <a:ext cx="524395" cy="5243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8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28426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2750078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37489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9680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512345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21458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180960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2295967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952344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6"/>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504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343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131462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0767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9"/>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1902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5116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a:spLocks noGrp="1"/>
          </p:cNvSpPr>
          <p:nvPr>
            <p:ph type="pic" idx="2"/>
          </p:nvPr>
        </p:nvSpPr>
        <p:spPr>
          <a:xfrm>
            <a:off x="5183188" y="987425"/>
            <a:ext cx="6172200" cy="4873625"/>
          </a:xfrm>
          <a:prstGeom prst="rect">
            <a:avLst/>
          </a:prstGeom>
          <a:noFill/>
          <a:ln>
            <a:noFill/>
          </a:ln>
        </p:spPr>
      </p:sp>
      <p:sp>
        <p:nvSpPr>
          <p:cNvPr id="67" name="Google Shape;67;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09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2836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4690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934581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026592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81709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91999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60301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947797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697614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2824191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3555516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6"/>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4720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4638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1961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9"/>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2084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2417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a:spLocks noGrp="1"/>
          </p:cNvSpPr>
          <p:nvPr>
            <p:ph type="pic" idx="2"/>
          </p:nvPr>
        </p:nvSpPr>
        <p:spPr>
          <a:xfrm>
            <a:off x="5183188" y="987425"/>
            <a:ext cx="6172200" cy="4873625"/>
          </a:xfrm>
          <a:prstGeom prst="rect">
            <a:avLst/>
          </a:prstGeom>
          <a:noFill/>
          <a:ln>
            <a:noFill/>
          </a:ln>
        </p:spPr>
      </p:sp>
      <p:sp>
        <p:nvSpPr>
          <p:cNvPr id="67" name="Google Shape;67;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149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231682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7211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067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9560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83768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7BEF0064-29E0-201A-39FE-01899C45EF2B}"/>
              </a:ext>
            </a:extLst>
          </p:cNvPr>
          <p:cNvGrpSpPr/>
          <p:nvPr userDrawn="1"/>
        </p:nvGrpSpPr>
        <p:grpSpPr>
          <a:xfrm>
            <a:off x="0" y="6164826"/>
            <a:ext cx="12192000" cy="693174"/>
            <a:chOff x="0" y="6164826"/>
            <a:chExt cx="12192000" cy="693174"/>
          </a:xfrm>
        </p:grpSpPr>
        <p:sp>
          <p:nvSpPr>
            <p:cNvPr id="5" name="Rectangle 4">
              <a:extLst>
                <a:ext uri="{FF2B5EF4-FFF2-40B4-BE49-F238E27FC236}">
                  <a16:creationId xmlns:a16="http://schemas.microsoft.com/office/drawing/2014/main" id="{D8C5F504-A0CF-7F9C-FC47-92C4CACFCA54}"/>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a:extLst>
                <a:ext uri="{FF2B5EF4-FFF2-40B4-BE49-F238E27FC236}">
                  <a16:creationId xmlns:a16="http://schemas.microsoft.com/office/drawing/2014/main" id="{E1CC7DF5-773A-D15A-6B28-3151AD540629}"/>
                </a:ext>
              </a:extLst>
            </p:cNvPr>
            <p:cNvSpPr txBox="1"/>
            <p:nvPr/>
          </p:nvSpPr>
          <p:spPr>
            <a:xfrm>
              <a:off x="5203170"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9" name="Graphic 8">
            <a:extLst>
              <a:ext uri="{FF2B5EF4-FFF2-40B4-BE49-F238E27FC236}">
                <a16:creationId xmlns:a16="http://schemas.microsoft.com/office/drawing/2014/main" id="{E9C0CB58-CFA9-404B-3769-2BDDDE29CC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13" y="221583"/>
            <a:ext cx="524395" cy="524395"/>
          </a:xfrm>
          <a:prstGeom prst="rect">
            <a:avLst/>
          </a:prstGeom>
        </p:spPr>
      </p:pic>
    </p:spTree>
    <p:extLst>
      <p:ext uri="{BB962C8B-B14F-4D97-AF65-F5344CB8AC3E}">
        <p14:creationId xmlns:p14="http://schemas.microsoft.com/office/powerpoint/2010/main" val="15332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203170"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13" y="221583"/>
            <a:ext cx="524395" cy="524395"/>
          </a:xfrm>
          <a:prstGeom prst="rect">
            <a:avLst/>
          </a:prstGeom>
        </p:spPr>
      </p:pic>
    </p:spTree>
    <p:extLst>
      <p:ext uri="{BB962C8B-B14F-4D97-AF65-F5344CB8AC3E}">
        <p14:creationId xmlns:p14="http://schemas.microsoft.com/office/powerpoint/2010/main" val="250496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r>
              <a:rPr lang="en-US"/>
              <a:t>09/2020</a:t>
            </a:r>
            <a:endParaRPr/>
          </a:p>
        </p:txBody>
      </p:sp>
    </p:spTree>
    <p:extLst>
      <p:ext uri="{BB962C8B-B14F-4D97-AF65-F5344CB8AC3E}">
        <p14:creationId xmlns:p14="http://schemas.microsoft.com/office/powerpoint/2010/main" val="299762140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r>
              <a:rPr lang="en-US"/>
              <a:t>09/2020</a:t>
            </a:r>
            <a:endParaRPr/>
          </a:p>
        </p:txBody>
      </p:sp>
    </p:spTree>
    <p:extLst>
      <p:ext uri="{BB962C8B-B14F-4D97-AF65-F5344CB8AC3E}">
        <p14:creationId xmlns:p14="http://schemas.microsoft.com/office/powerpoint/2010/main" val="324972424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upport@vanessasangari.com" TargetMode="Externa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hyperlink" Target="https://www.vanessasangari.com/" TargetMode="External"/><Relationship Id="rId4" Type="http://schemas.openxmlformats.org/officeDocument/2006/relationships/hyperlink" Target="https://www.vanessasangari.com/conta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7BEAC50-FF58-4237-1921-381BC5092CBA}"/>
              </a:ext>
            </a:extLst>
          </p:cNvPr>
          <p:cNvGrpSpPr/>
          <p:nvPr/>
        </p:nvGrpSpPr>
        <p:grpSpPr>
          <a:xfrm>
            <a:off x="1983031" y="1096144"/>
            <a:ext cx="8561606" cy="3684202"/>
            <a:chOff x="1735251" y="1314032"/>
            <a:chExt cx="8224820" cy="3539277"/>
          </a:xfrm>
        </p:grpSpPr>
        <p:grpSp>
          <p:nvGrpSpPr>
            <p:cNvPr id="17" name="Group 16">
              <a:extLst>
                <a:ext uri="{FF2B5EF4-FFF2-40B4-BE49-F238E27FC236}">
                  <a16:creationId xmlns:a16="http://schemas.microsoft.com/office/drawing/2014/main" id="{068927DE-9F43-1FD9-06FD-44820EB1B5FB}"/>
                </a:ext>
              </a:extLst>
            </p:cNvPr>
            <p:cNvGrpSpPr/>
            <p:nvPr/>
          </p:nvGrpSpPr>
          <p:grpSpPr>
            <a:xfrm>
              <a:off x="1735251" y="1314032"/>
              <a:ext cx="8224820" cy="3539277"/>
              <a:chOff x="1735251" y="1314032"/>
              <a:chExt cx="8224820" cy="3539277"/>
            </a:xfrm>
          </p:grpSpPr>
          <p:pic>
            <p:nvPicPr>
              <p:cNvPr id="13" name="Graphic 12">
                <a:extLst>
                  <a:ext uri="{FF2B5EF4-FFF2-40B4-BE49-F238E27FC236}">
                    <a16:creationId xmlns:a16="http://schemas.microsoft.com/office/drawing/2014/main" id="{3E5D522B-B5E5-16C6-0FDE-95C4CDE01D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5251" y="1314032"/>
                <a:ext cx="3539277" cy="3539277"/>
              </a:xfrm>
              <a:prstGeom prst="rect">
                <a:avLst/>
              </a:prstGeom>
            </p:spPr>
          </p:pic>
          <p:sp>
            <p:nvSpPr>
              <p:cNvPr id="14" name="Google Shape;96;g33411ff847d_0_8">
                <a:extLst>
                  <a:ext uri="{FF2B5EF4-FFF2-40B4-BE49-F238E27FC236}">
                    <a16:creationId xmlns:a16="http://schemas.microsoft.com/office/drawing/2014/main" id="{C9B9A4ED-E5BA-EC38-A98F-776EF65F1850}"/>
                  </a:ext>
                </a:extLst>
              </p:cNvPr>
              <p:cNvSpPr txBox="1"/>
              <p:nvPr/>
            </p:nvSpPr>
            <p:spPr>
              <a:xfrm>
                <a:off x="4318531" y="2646022"/>
                <a:ext cx="5641540" cy="11199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7200" b="1" dirty="0">
                    <a:solidFill>
                      <a:srgbClr val="161735"/>
                    </a:solidFill>
                    <a:latin typeface="Montserrat"/>
                    <a:ea typeface="Montserrat"/>
                    <a:cs typeface="Montserrat"/>
                    <a:sym typeface="Montserrat"/>
                  </a:rPr>
                  <a:t>TEMPLATE</a:t>
                </a:r>
                <a:endParaRPr sz="7200" b="1" dirty="0">
                  <a:solidFill>
                    <a:srgbClr val="161735"/>
                  </a:solidFill>
                  <a:latin typeface="Montserrat"/>
                  <a:ea typeface="Montserrat"/>
                  <a:cs typeface="Montserrat"/>
                  <a:sym typeface="Montserrat"/>
                </a:endParaRPr>
              </a:p>
            </p:txBody>
          </p:sp>
        </p:grpSp>
        <p:pic>
          <p:nvPicPr>
            <p:cNvPr id="19" name="Graphic 18">
              <a:extLst>
                <a:ext uri="{FF2B5EF4-FFF2-40B4-BE49-F238E27FC236}">
                  <a16:creationId xmlns:a16="http://schemas.microsoft.com/office/drawing/2014/main" id="{763FB268-8265-5663-8B1C-49850DE23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7197" y="3763410"/>
              <a:ext cx="3969383" cy="692097"/>
            </a:xfrm>
            <a:prstGeom prst="rect">
              <a:avLst/>
            </a:prstGeom>
          </p:spPr>
        </p:pic>
      </p:grpSp>
      <p:sp>
        <p:nvSpPr>
          <p:cNvPr id="2" name="Rectangle: Rounded Corners 1">
            <a:extLst>
              <a:ext uri="{FF2B5EF4-FFF2-40B4-BE49-F238E27FC236}">
                <a16:creationId xmlns:a16="http://schemas.microsoft.com/office/drawing/2014/main" id="{04BFBA3D-1293-474C-25B1-3823614CDBE2}"/>
              </a:ext>
            </a:extLst>
          </p:cNvPr>
          <p:cNvSpPr/>
          <p:nvPr/>
        </p:nvSpPr>
        <p:spPr>
          <a:xfrm>
            <a:off x="8285055" y="2270152"/>
            <a:ext cx="2145082" cy="355600"/>
          </a:xfrm>
          <a:prstGeom prst="roundRect">
            <a:avLst/>
          </a:prstGeom>
          <a:solidFill>
            <a:srgbClr val="1617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DIGITAL BRIEF</a:t>
            </a:r>
            <a:endParaRPr lang="en-ZA" b="1" dirty="0"/>
          </a:p>
        </p:txBody>
      </p:sp>
    </p:spTree>
    <p:extLst>
      <p:ext uri="{BB962C8B-B14F-4D97-AF65-F5344CB8AC3E}">
        <p14:creationId xmlns:p14="http://schemas.microsoft.com/office/powerpoint/2010/main" val="294342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p:nvSpPr>
          <p:cNvPr id="160" name="Google Shape;160;g33411ff847d_0_13"/>
          <p:cNvSpPr txBox="1"/>
          <p:nvPr/>
        </p:nvSpPr>
        <p:spPr>
          <a:xfrm>
            <a:off x="949972" y="377782"/>
            <a:ext cx="95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EG. META DIGITAL OBJECTIVE SPLIT</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grpSp>
        <p:nvGrpSpPr>
          <p:cNvPr id="12" name="Group 11">
            <a:extLst>
              <a:ext uri="{FF2B5EF4-FFF2-40B4-BE49-F238E27FC236}">
                <a16:creationId xmlns:a16="http://schemas.microsoft.com/office/drawing/2014/main" id="{071AF502-034A-EBD0-AE8F-E658C8ECC31D}"/>
              </a:ext>
            </a:extLst>
          </p:cNvPr>
          <p:cNvGrpSpPr/>
          <p:nvPr/>
        </p:nvGrpSpPr>
        <p:grpSpPr>
          <a:xfrm>
            <a:off x="949972" y="1425677"/>
            <a:ext cx="10113532" cy="3696211"/>
            <a:chOff x="949972" y="1623262"/>
            <a:chExt cx="10113532" cy="3346372"/>
          </a:xfrm>
        </p:grpSpPr>
        <p:sp>
          <p:nvSpPr>
            <p:cNvPr id="153" name="Google Shape;153;g33411ff847d_0_13"/>
            <p:cNvSpPr txBox="1"/>
            <p:nvPr/>
          </p:nvSpPr>
          <p:spPr>
            <a:xfrm>
              <a:off x="1356738" y="2989961"/>
              <a:ext cx="2210700" cy="105881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0"/>
                <a:buFont typeface="Arial"/>
                <a:buNone/>
                <a:tabLst/>
                <a:defRPr/>
              </a:pPr>
              <a:r>
                <a:rPr kumimoji="0" lang="en-US" sz="7000" b="1" i="0" u="none" strike="noStrike" kern="0" cap="none" spc="0" normalizeH="0" baseline="0" noProof="0" dirty="0">
                  <a:ln>
                    <a:noFill/>
                  </a:ln>
                  <a:solidFill>
                    <a:srgbClr val="000000"/>
                  </a:solidFill>
                  <a:effectLst/>
                  <a:uLnTx/>
                  <a:uFillTx/>
                  <a:latin typeface="Montserrat"/>
                  <a:ea typeface="Montserrat"/>
                  <a:cs typeface="Montserrat"/>
                  <a:sym typeface="Montserrat"/>
                </a:rPr>
                <a:t>50%</a:t>
              </a:r>
              <a:endParaRPr kumimoji="0" sz="70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54" name="Google Shape;154;g33411ff847d_0_13"/>
            <p:cNvSpPr txBox="1"/>
            <p:nvPr/>
          </p:nvSpPr>
          <p:spPr>
            <a:xfrm>
              <a:off x="4858119" y="2989960"/>
              <a:ext cx="2266500" cy="105881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0"/>
                <a:buFont typeface="Arial"/>
                <a:buNone/>
                <a:tabLst/>
                <a:defRPr/>
              </a:pPr>
              <a:r>
                <a:rPr kumimoji="0" lang="en-US" sz="7000" b="1" i="0" u="none" strike="noStrike" kern="0" cap="none" spc="0" normalizeH="0" baseline="0" noProof="0" dirty="0">
                  <a:ln>
                    <a:noFill/>
                  </a:ln>
                  <a:solidFill>
                    <a:srgbClr val="000000"/>
                  </a:solidFill>
                  <a:effectLst/>
                  <a:uLnTx/>
                  <a:uFillTx/>
                  <a:latin typeface="Montserrat"/>
                  <a:ea typeface="Montserrat"/>
                  <a:cs typeface="Montserrat"/>
                  <a:sym typeface="Montserrat"/>
                </a:rPr>
                <a:t>35%</a:t>
              </a:r>
              <a:endParaRPr kumimoji="0" sz="70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55" name="Google Shape;155;g33411ff847d_0_13"/>
            <p:cNvSpPr txBox="1"/>
            <p:nvPr/>
          </p:nvSpPr>
          <p:spPr>
            <a:xfrm>
              <a:off x="8457138" y="2995784"/>
              <a:ext cx="2199600" cy="105881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7000"/>
                <a:buFont typeface="Arial"/>
                <a:buNone/>
                <a:tabLst/>
                <a:defRPr/>
              </a:pPr>
              <a:r>
                <a:rPr kumimoji="0" lang="en-US" sz="7000" b="1" i="0" u="none" strike="noStrike" kern="0" cap="none" spc="0" normalizeH="0" baseline="0" noProof="0" dirty="0">
                  <a:ln>
                    <a:noFill/>
                  </a:ln>
                  <a:solidFill>
                    <a:srgbClr val="000000"/>
                  </a:solidFill>
                  <a:effectLst/>
                  <a:uLnTx/>
                  <a:uFillTx/>
                  <a:latin typeface="Montserrat"/>
                  <a:ea typeface="Montserrat"/>
                  <a:cs typeface="Montserrat"/>
                  <a:sym typeface="Montserrat"/>
                </a:rPr>
                <a:t>15%</a:t>
              </a:r>
              <a:endParaRPr kumimoji="0" sz="7000" b="1"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56" name="Google Shape;156;g33411ff847d_0_13"/>
            <p:cNvSpPr/>
            <p:nvPr/>
          </p:nvSpPr>
          <p:spPr>
            <a:xfrm>
              <a:off x="949972" y="1623262"/>
              <a:ext cx="3013133"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50000"/>
                </a:lnSpc>
                <a:spcBef>
                  <a:spcPts val="0"/>
                </a:spcBef>
                <a:spcAft>
                  <a:spcPts val="0"/>
                </a:spcAft>
                <a:buClr>
                  <a:srgbClr val="FFFFFF"/>
                </a:buClr>
                <a:buSzPts val="1600"/>
                <a:buFont typeface="Montserrat"/>
                <a:buNone/>
                <a:tabLst/>
                <a:defRPr/>
              </a:pPr>
              <a:r>
                <a:rPr kumimoji="0" lang="en-US" sz="1600" b="1" i="0" u="none" strike="noStrike" kern="0" cap="none" spc="0" normalizeH="0" baseline="0" noProof="0">
                  <a:ln>
                    <a:noFill/>
                  </a:ln>
                  <a:solidFill>
                    <a:srgbClr val="FFFFFF"/>
                  </a:solidFill>
                  <a:effectLst/>
                  <a:uLnTx/>
                  <a:uFillTx/>
                  <a:latin typeface="Montserrat"/>
                  <a:ea typeface="Montserrat"/>
                  <a:cs typeface="Montserrat"/>
                  <a:sym typeface="Montserrat"/>
                </a:rPr>
                <a:t>REACH</a:t>
              </a:r>
              <a:endParaRPr kumimoji="0" sz="16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57" name="Google Shape;157;g33411ff847d_0_13"/>
            <p:cNvSpPr/>
            <p:nvPr/>
          </p:nvSpPr>
          <p:spPr>
            <a:xfrm>
              <a:off x="4484795" y="1623262"/>
              <a:ext cx="3013148"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50000"/>
                </a:lnSpc>
                <a:spcBef>
                  <a:spcPts val="0"/>
                </a:spcBef>
                <a:spcAft>
                  <a:spcPts val="0"/>
                </a:spcAft>
                <a:buClr>
                  <a:srgbClr val="FFFFFF"/>
                </a:buClr>
                <a:buSzPts val="1600"/>
                <a:buFont typeface="Montserrat"/>
                <a:buNone/>
                <a:tabLst/>
                <a:defRPr/>
              </a:pPr>
              <a:r>
                <a:rPr kumimoji="0" lang="en-US" sz="1600" b="1" i="0" u="none" strike="noStrike" kern="0" cap="none" spc="0" normalizeH="0" baseline="0" noProof="0">
                  <a:ln>
                    <a:noFill/>
                  </a:ln>
                  <a:solidFill>
                    <a:srgbClr val="FFFFFF"/>
                  </a:solidFill>
                  <a:effectLst/>
                  <a:uLnTx/>
                  <a:uFillTx/>
                  <a:latin typeface="Montserrat"/>
                  <a:ea typeface="Montserrat"/>
                  <a:cs typeface="Montserrat"/>
                  <a:sym typeface="Montserrat"/>
                </a:rPr>
                <a:t>ENGAGEMENT</a:t>
              </a:r>
              <a:endParaRPr kumimoji="0" sz="16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58" name="Google Shape;158;g33411ff847d_0_13"/>
            <p:cNvSpPr/>
            <p:nvPr/>
          </p:nvSpPr>
          <p:spPr>
            <a:xfrm>
              <a:off x="8050371" y="1623262"/>
              <a:ext cx="3013133"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defTabSz="914400" rtl="0" eaLnBrk="1" fontAlgn="auto" latinLnBrk="0" hangingPunct="1">
                <a:lnSpc>
                  <a:spcPct val="150000"/>
                </a:lnSpc>
                <a:spcBef>
                  <a:spcPts val="0"/>
                </a:spcBef>
                <a:spcAft>
                  <a:spcPts val="0"/>
                </a:spcAft>
                <a:buClr>
                  <a:srgbClr val="FFFFFF"/>
                </a:buClr>
                <a:buSzPts val="1600"/>
                <a:buFont typeface="Montserrat"/>
                <a:buNone/>
                <a:tabLst/>
                <a:defRPr/>
              </a:pPr>
              <a:r>
                <a:rPr kumimoji="0" lang="en-US" sz="1600" b="1" i="0" u="none" strike="noStrike" kern="0" cap="none" spc="0" normalizeH="0" baseline="0" noProof="0" dirty="0">
                  <a:ln>
                    <a:noFill/>
                  </a:ln>
                  <a:solidFill>
                    <a:srgbClr val="FFFFFF"/>
                  </a:solidFill>
                  <a:effectLst/>
                  <a:uLnTx/>
                  <a:uFillTx/>
                  <a:latin typeface="Montserrat"/>
                  <a:ea typeface="Montserrat"/>
                  <a:cs typeface="Montserrat"/>
                  <a:sym typeface="Montserrat"/>
                </a:rPr>
                <a:t>TRAFFIC</a:t>
              </a:r>
              <a:endParaRPr kumimoji="0" sz="16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162" name="Google Shape;162;g33411ff847d_0_13"/>
            <p:cNvSpPr txBox="1"/>
            <p:nvPr/>
          </p:nvSpPr>
          <p:spPr>
            <a:xfrm>
              <a:off x="1103238" y="4328236"/>
              <a:ext cx="2717700" cy="47366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rPr>
                <a:t>Posts created for driving awareness</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63" name="Google Shape;163;g33411ff847d_0_13"/>
            <p:cNvSpPr txBox="1"/>
            <p:nvPr/>
          </p:nvSpPr>
          <p:spPr>
            <a:xfrm>
              <a:off x="4632519" y="4328236"/>
              <a:ext cx="2717700" cy="47366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rPr>
                <a:t>Posts created for driving audience engagement </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64" name="Google Shape;164;g33411ff847d_0_13"/>
            <p:cNvSpPr txBox="1"/>
            <p:nvPr/>
          </p:nvSpPr>
          <p:spPr>
            <a:xfrm>
              <a:off x="8198088" y="4300920"/>
              <a:ext cx="2717700" cy="6687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rPr>
                <a:t>Posts created to drive audience to click through to a landing page</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pSp>
      <p:sp>
        <p:nvSpPr>
          <p:cNvPr id="2" name="TextBox 1">
            <a:extLst>
              <a:ext uri="{FF2B5EF4-FFF2-40B4-BE49-F238E27FC236}">
                <a16:creationId xmlns:a16="http://schemas.microsoft.com/office/drawing/2014/main" id="{09B09FB6-7C88-5728-5923-E3773BDF5392}"/>
              </a:ext>
            </a:extLst>
          </p:cNvPr>
          <p:cNvSpPr txBox="1"/>
          <p:nvPr/>
        </p:nvSpPr>
        <p:spPr>
          <a:xfrm>
            <a:off x="1503123" y="5473874"/>
            <a:ext cx="94126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**Percentages are only estimates</a:t>
            </a:r>
            <a:endParaRPr kumimoji="0" lang="en-GH" sz="2000" b="1" i="0" u="none" strike="noStrike" kern="0" cap="none" spc="0" normalizeH="0" baseline="0" noProof="0" dirty="0">
              <a:ln>
                <a:noFill/>
              </a:ln>
              <a:solidFill>
                <a:srgbClr val="FF0000"/>
              </a:solidFill>
              <a:effectLst/>
              <a:uLnTx/>
              <a:uFillTx/>
              <a:latin typeface="Montserrat" panose="00000500000000000000" pitchFamily="2" charset="0"/>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graphicFrame>
        <p:nvGraphicFramePr>
          <p:cNvPr id="183" name="Google Shape;183;g33411ff847d_0_510"/>
          <p:cNvGraphicFramePr/>
          <p:nvPr/>
        </p:nvGraphicFramePr>
        <p:xfrm>
          <a:off x="590412" y="843092"/>
          <a:ext cx="11011175" cy="5174176"/>
        </p:xfrm>
        <a:graphic>
          <a:graphicData uri="http://schemas.openxmlformats.org/drawingml/2006/table">
            <a:tbl>
              <a:tblPr>
                <a:noFill/>
                <a:tableStyleId>{9BB91EF9-9F00-4D3F-BC9D-D8FB5199BACB}</a:tableStyleId>
              </a:tblPr>
              <a:tblGrid>
                <a:gridCol w="1573025">
                  <a:extLst>
                    <a:ext uri="{9D8B030D-6E8A-4147-A177-3AD203B41FA5}">
                      <a16:colId xmlns:a16="http://schemas.microsoft.com/office/drawing/2014/main" val="20000"/>
                    </a:ext>
                  </a:extLst>
                </a:gridCol>
                <a:gridCol w="1573025">
                  <a:extLst>
                    <a:ext uri="{9D8B030D-6E8A-4147-A177-3AD203B41FA5}">
                      <a16:colId xmlns:a16="http://schemas.microsoft.com/office/drawing/2014/main" val="20001"/>
                    </a:ext>
                  </a:extLst>
                </a:gridCol>
                <a:gridCol w="1573025">
                  <a:extLst>
                    <a:ext uri="{9D8B030D-6E8A-4147-A177-3AD203B41FA5}">
                      <a16:colId xmlns:a16="http://schemas.microsoft.com/office/drawing/2014/main" val="20002"/>
                    </a:ext>
                  </a:extLst>
                </a:gridCol>
                <a:gridCol w="1573025">
                  <a:extLst>
                    <a:ext uri="{9D8B030D-6E8A-4147-A177-3AD203B41FA5}">
                      <a16:colId xmlns:a16="http://schemas.microsoft.com/office/drawing/2014/main" val="20003"/>
                    </a:ext>
                  </a:extLst>
                </a:gridCol>
                <a:gridCol w="1573025">
                  <a:extLst>
                    <a:ext uri="{9D8B030D-6E8A-4147-A177-3AD203B41FA5}">
                      <a16:colId xmlns:a16="http://schemas.microsoft.com/office/drawing/2014/main" val="20004"/>
                    </a:ext>
                  </a:extLst>
                </a:gridCol>
                <a:gridCol w="1573025">
                  <a:extLst>
                    <a:ext uri="{9D8B030D-6E8A-4147-A177-3AD203B41FA5}">
                      <a16:colId xmlns:a16="http://schemas.microsoft.com/office/drawing/2014/main" val="20005"/>
                    </a:ext>
                  </a:extLst>
                </a:gridCol>
                <a:gridCol w="1573025">
                  <a:extLst>
                    <a:ext uri="{9D8B030D-6E8A-4147-A177-3AD203B41FA5}">
                      <a16:colId xmlns:a16="http://schemas.microsoft.com/office/drawing/2014/main" val="20006"/>
                    </a:ext>
                  </a:extLst>
                </a:gridCol>
              </a:tblGrid>
              <a:tr h="369242">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MON</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TUE</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WED</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THU</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FRI</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SAT</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SUN</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extLst>
                  <a:ext uri="{0D108BD9-81ED-4DB2-BD59-A6C34878D82A}">
                    <a16:rowId xmlns:a16="http://schemas.microsoft.com/office/drawing/2014/main" val="10000"/>
                  </a:ext>
                </a:extLst>
              </a:tr>
              <a:tr h="369242">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1st Mar</a:t>
                      </a: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2nd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69242">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7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chemeClr val="dk1"/>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69242">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3rd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4th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5th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6th</a:t>
                      </a:r>
                      <a:r>
                        <a:rPr lang="en-US" sz="1100" b="0" u="none" strike="noStrike" cap="none" dirty="0">
                          <a:solidFill>
                            <a:schemeClr val="dk1"/>
                          </a:solidFill>
                          <a:latin typeface="Montserrat"/>
                          <a:ea typeface="Montserrat"/>
                          <a:cs typeface="Montserrat"/>
                          <a:sym typeface="Montserrat"/>
                        </a:rPr>
                        <a:t>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7th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dk1"/>
                          </a:solidFill>
                          <a:latin typeface="Montserrat"/>
                          <a:ea typeface="Montserrat"/>
                          <a:cs typeface="Montserrat"/>
                          <a:sym typeface="Montserrat"/>
                        </a:rPr>
                        <a:t>8th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9th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410614">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lt1"/>
                          </a:solidFill>
                          <a:latin typeface="Montserrat"/>
                          <a:ea typeface="Montserrat"/>
                          <a:cs typeface="Montserrat"/>
                          <a:sym typeface="Montserrat"/>
                        </a:rPr>
                        <a:t>REACH</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dirty="0">
                          <a:solidFill>
                            <a:schemeClr val="lt1"/>
                          </a:solidFill>
                          <a:latin typeface="Montserrat"/>
                          <a:ea typeface="Montserrat"/>
                          <a:cs typeface="Montserrat"/>
                          <a:sym typeface="Montserrat"/>
                        </a:rPr>
                        <a:t>ENGAGEMENT</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69242">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10th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11th </a:t>
                      </a:r>
                      <a:r>
                        <a:rPr lang="en-US" sz="1100" b="0" dirty="0">
                          <a:solidFill>
                            <a:schemeClr val="dk1"/>
                          </a:solidFill>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12th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13th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14th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15th Feb</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16th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7"/>
                  </a:ext>
                </a:extLst>
              </a:tr>
              <a:tr h="382320">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200" b="0" u="none" strike="noStrike" cap="none" dirty="0">
                          <a:solidFill>
                            <a:schemeClr val="lt1"/>
                          </a:solidFill>
                          <a:latin typeface="Montserrat"/>
                          <a:ea typeface="Montserrat"/>
                          <a:cs typeface="Montserrat"/>
                          <a:sym typeface="Montserrat"/>
                        </a:rPr>
                        <a:t>TRAFFIC</a:t>
                      </a:r>
                      <a:endParaRPr sz="12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lt1"/>
                          </a:solidFill>
                          <a:latin typeface="Montserrat"/>
                          <a:ea typeface="Montserrat"/>
                          <a:cs typeface="Montserrat"/>
                          <a:sym typeface="Montserrat"/>
                        </a:rPr>
                        <a:t>REACH</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369242">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17th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18th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19th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20th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21st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22nd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23rd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418857">
                <a:tc>
                  <a:txBody>
                    <a:bodyPr/>
                    <a:lstStyle/>
                    <a:p>
                      <a:pPr marL="0" marR="0" lvl="0" indent="0" algn="ctr" rtl="0">
                        <a:lnSpc>
                          <a:spcPct val="100000"/>
                        </a:lnSpc>
                        <a:spcBef>
                          <a:spcPts val="0"/>
                        </a:spcBef>
                        <a:spcAft>
                          <a:spcPts val="0"/>
                        </a:spcAft>
                        <a:buNone/>
                      </a:pP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US" sz="1100" b="0" u="none" strike="noStrike" cap="none" dirty="0">
                          <a:solidFill>
                            <a:schemeClr val="lt1"/>
                          </a:solidFill>
                          <a:latin typeface="Montserrat"/>
                          <a:ea typeface="Montserrat"/>
                          <a:cs typeface="Montserrat"/>
                          <a:sym typeface="Montserrat"/>
                        </a:rPr>
                        <a:t>ENGAGEMENT</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bg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r>
                        <a:rPr lang="en-US" sz="1100" b="0" u="none" strike="noStrike" cap="none" dirty="0">
                          <a:solidFill>
                            <a:schemeClr val="bg1"/>
                          </a:solidFill>
                          <a:latin typeface="Montserrat"/>
                          <a:ea typeface="Montserrat"/>
                          <a:cs typeface="Montserrat"/>
                          <a:sym typeface="Montserrat"/>
                        </a:rPr>
                        <a:t>REACH</a:t>
                      </a:r>
                      <a:endParaRPr sz="1100" b="0" u="none" strike="noStrike" cap="none" dirty="0">
                        <a:solidFill>
                          <a:schemeClr val="bg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extLst>
                  <a:ext uri="{0D108BD9-81ED-4DB2-BD59-A6C34878D82A}">
                    <a16:rowId xmlns:a16="http://schemas.microsoft.com/office/drawing/2014/main" val="10010"/>
                  </a:ext>
                </a:extLst>
              </a:tr>
              <a:tr h="369242">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24th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25th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26th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27th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28th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29th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30th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11"/>
                  </a:ext>
                </a:extLst>
              </a:tr>
              <a:tr h="385299">
                <a:tc>
                  <a:txBody>
                    <a:bodyPr/>
                    <a:lstStyle/>
                    <a:p>
                      <a:pPr marL="0" marR="0" lvl="0" indent="0" algn="l"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chemeClr val="dk1"/>
                        </a:buClr>
                        <a:buSzPts val="1500"/>
                        <a:buFont typeface="Arial"/>
                        <a:buNone/>
                      </a:pPr>
                      <a:r>
                        <a:rPr lang="en-US" sz="1100" b="0" u="none" strike="noStrike" cap="none" dirty="0">
                          <a:solidFill>
                            <a:schemeClr val="lt1"/>
                          </a:solidFill>
                          <a:latin typeface="Montserrat"/>
                          <a:ea typeface="Montserrat"/>
                          <a:cs typeface="Montserrat"/>
                          <a:sym typeface="Montserrat"/>
                        </a:rPr>
                        <a:t>ENGAGEMENT</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lt1"/>
                          </a:solidFill>
                          <a:latin typeface="Montserrat"/>
                          <a:ea typeface="Montserrat"/>
                          <a:cs typeface="Montserrat"/>
                          <a:sym typeface="Montserrat"/>
                        </a:rPr>
                        <a:t>REACH</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2"/>
                  </a:ext>
                </a:extLst>
              </a:tr>
              <a:tr h="385299">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000000"/>
                          </a:solidFill>
                          <a:effectLst/>
                          <a:uLnTx/>
                          <a:uFillTx/>
                          <a:latin typeface="Montserrat"/>
                          <a:ea typeface="Montserrat"/>
                          <a:cs typeface="Montserrat"/>
                          <a:sym typeface="Montserrat"/>
                        </a:rPr>
                        <a:t>31st Mar</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endParaRPr sz="12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9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13"/>
                  </a:ext>
                </a:extLst>
              </a:tr>
              <a:tr h="577963">
                <a:tc>
                  <a:txBody>
                    <a:bodyPr/>
                    <a:lstStyle/>
                    <a:p>
                      <a:pPr marL="0" lvl="0" indent="0" algn="ctr" rtl="0">
                        <a:spcBef>
                          <a:spcPts val="0"/>
                        </a:spcBef>
                        <a:spcAft>
                          <a:spcPts val="0"/>
                        </a:spcAft>
                        <a:buClr>
                          <a:schemeClr val="dk1"/>
                        </a:buClr>
                        <a:buSzPts val="1100"/>
                        <a:buFont typeface="Arial"/>
                        <a:buNone/>
                      </a:pPr>
                      <a:endParaRPr sz="17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endParaRPr sz="12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9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4"/>
                  </a:ext>
                </a:extLst>
              </a:tr>
            </a:tbl>
          </a:graphicData>
        </a:graphic>
      </p:graphicFrame>
      <p:sp>
        <p:nvSpPr>
          <p:cNvPr id="184" name="Google Shape;184;g33411ff847d_0_510"/>
          <p:cNvSpPr txBox="1"/>
          <p:nvPr/>
        </p:nvSpPr>
        <p:spPr>
          <a:xfrm>
            <a:off x="465831" y="252734"/>
            <a:ext cx="1113575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en-US" sz="2400" b="1" i="0" u="none" strike="noStrike" kern="0" cap="none" spc="0" normalizeH="0" baseline="0" noProof="0" dirty="0">
                <a:ln>
                  <a:noFill/>
                </a:ln>
                <a:solidFill>
                  <a:srgbClr val="161735"/>
                </a:solidFill>
                <a:effectLst/>
                <a:uLnTx/>
                <a:uFillTx/>
                <a:latin typeface="Montserrat"/>
                <a:ea typeface="Montserrat"/>
                <a:cs typeface="Montserrat"/>
                <a:sym typeface="Montserrat"/>
              </a:rPr>
              <a:t>SAMPLE DIGITAL EXECUTION SCHEDULE: MAR 2025</a:t>
            </a:r>
            <a:endParaRPr kumimoji="0" lang="en-US" sz="24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78F9B764-632F-C302-E17D-FCD8E5FE7A64}"/>
            </a:ext>
          </a:extLst>
        </p:cNvPr>
        <p:cNvGrpSpPr/>
        <p:nvPr/>
      </p:nvGrpSpPr>
      <p:grpSpPr>
        <a:xfrm>
          <a:off x="0" y="0"/>
          <a:ext cx="0" cy="0"/>
          <a:chOff x="0" y="0"/>
          <a:chExt cx="0" cy="0"/>
        </a:xfrm>
      </p:grpSpPr>
      <p:sp>
        <p:nvSpPr>
          <p:cNvPr id="160" name="Google Shape;160;g33411ff847d_0_13">
            <a:extLst>
              <a:ext uri="{FF2B5EF4-FFF2-40B4-BE49-F238E27FC236}">
                <a16:creationId xmlns:a16="http://schemas.microsoft.com/office/drawing/2014/main" id="{581738C4-41DD-F462-AEE1-1A1A0C04B1C7}"/>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DIGITAL EXECUTION APPROACH: GOOGLE</a:t>
            </a:r>
            <a:endParaRPr kumimoji="0" lang="en-US"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9" name="Google Shape;122;g33411ff847d_0_1017">
            <a:extLst>
              <a:ext uri="{FF2B5EF4-FFF2-40B4-BE49-F238E27FC236}">
                <a16:creationId xmlns:a16="http://schemas.microsoft.com/office/drawing/2014/main" id="{5213F200-4F8D-D00E-1D1E-B36D6AFFD5C4}"/>
              </a:ext>
            </a:extLst>
          </p:cNvPr>
          <p:cNvSpPr/>
          <p:nvPr/>
        </p:nvSpPr>
        <p:spPr>
          <a:xfrm>
            <a:off x="2731709" y="1716605"/>
            <a:ext cx="8819137" cy="3682113"/>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0" name="Google Shape;160;g33411ff847d_0_13">
            <a:extLst>
              <a:ext uri="{FF2B5EF4-FFF2-40B4-BE49-F238E27FC236}">
                <a16:creationId xmlns:a16="http://schemas.microsoft.com/office/drawing/2014/main" id="{2E987C14-DBBC-F12E-C0C9-8CE0F74B8FFE}"/>
              </a:ext>
            </a:extLst>
          </p:cNvPr>
          <p:cNvSpPr txBox="1"/>
          <p:nvPr/>
        </p:nvSpPr>
        <p:spPr>
          <a:xfrm>
            <a:off x="2974794" y="1871859"/>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EXAMPLE:</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606D81D7-8343-CEC0-DB2B-0A386627656E}"/>
              </a:ext>
            </a:extLst>
          </p:cNvPr>
          <p:cNvSpPr txBox="1"/>
          <p:nvPr/>
        </p:nvSpPr>
        <p:spPr>
          <a:xfrm>
            <a:off x="2974794" y="2427182"/>
            <a:ext cx="7836074" cy="263597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Create valuable content (blog posts, guides) that answers user queries and builds authority.</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Optimize website content for relevant keywords to improve organic search ranking.</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Ensure the website is user-friendly, mobile-responsive, and fast-loading.</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Utilize retargeting ads to reach users who have previously interacted with the brand.</a:t>
            </a:r>
            <a:endPar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pic>
        <p:nvPicPr>
          <p:cNvPr id="2" name="Picture 1" descr="A colorful letter g on a black background&#10;&#10;AI-generated content may be incorrect.">
            <a:extLst>
              <a:ext uri="{FF2B5EF4-FFF2-40B4-BE49-F238E27FC236}">
                <a16:creationId xmlns:a16="http://schemas.microsoft.com/office/drawing/2014/main" id="{61392458-EF32-E381-5D40-ED9ECBC3F642}"/>
              </a:ext>
            </a:extLst>
          </p:cNvPr>
          <p:cNvPicPr>
            <a:picLocks noChangeAspect="1"/>
          </p:cNvPicPr>
          <p:nvPr/>
        </p:nvPicPr>
        <p:blipFill>
          <a:blip r:embed="rId3"/>
          <a:stretch>
            <a:fillRect/>
          </a:stretch>
        </p:blipFill>
        <p:spPr>
          <a:xfrm>
            <a:off x="538892" y="2763736"/>
            <a:ext cx="1686293" cy="1686293"/>
          </a:xfrm>
          <a:prstGeom prst="rect">
            <a:avLst/>
          </a:prstGeom>
        </p:spPr>
      </p:pic>
    </p:spTree>
    <p:extLst>
      <p:ext uri="{BB962C8B-B14F-4D97-AF65-F5344CB8AC3E}">
        <p14:creationId xmlns:p14="http://schemas.microsoft.com/office/powerpoint/2010/main" val="32087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CD4A0FEF-6A18-054D-E0FF-C8827D04047B}"/>
            </a:ext>
          </a:extLst>
        </p:cNvPr>
        <p:cNvGrpSpPr/>
        <p:nvPr/>
      </p:nvGrpSpPr>
      <p:grpSpPr>
        <a:xfrm>
          <a:off x="0" y="0"/>
          <a:ext cx="0" cy="0"/>
          <a:chOff x="0" y="0"/>
          <a:chExt cx="0" cy="0"/>
        </a:xfrm>
      </p:grpSpPr>
      <p:sp>
        <p:nvSpPr>
          <p:cNvPr id="160" name="Google Shape;160;g33411ff847d_0_13">
            <a:extLst>
              <a:ext uri="{FF2B5EF4-FFF2-40B4-BE49-F238E27FC236}">
                <a16:creationId xmlns:a16="http://schemas.microsoft.com/office/drawing/2014/main" id="{A4B885F1-7DF6-5F81-B91A-A497C29123ED}"/>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DIGITAL EXECUTION APPROACH: YOUTUBE</a:t>
            </a:r>
            <a:endParaRPr kumimoji="0" lang="en-US"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9" name="Google Shape;122;g33411ff847d_0_1017">
            <a:extLst>
              <a:ext uri="{FF2B5EF4-FFF2-40B4-BE49-F238E27FC236}">
                <a16:creationId xmlns:a16="http://schemas.microsoft.com/office/drawing/2014/main" id="{032CD6A3-755F-E568-5976-EDFEFCAE7ADB}"/>
              </a:ext>
            </a:extLst>
          </p:cNvPr>
          <p:cNvSpPr/>
          <p:nvPr/>
        </p:nvSpPr>
        <p:spPr>
          <a:xfrm>
            <a:off x="2731709" y="1716605"/>
            <a:ext cx="8819137" cy="3682113"/>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0" name="Google Shape;160;g33411ff847d_0_13">
            <a:extLst>
              <a:ext uri="{FF2B5EF4-FFF2-40B4-BE49-F238E27FC236}">
                <a16:creationId xmlns:a16="http://schemas.microsoft.com/office/drawing/2014/main" id="{4BE85BD0-958B-342E-1CA4-949BECF4EECE}"/>
              </a:ext>
            </a:extLst>
          </p:cNvPr>
          <p:cNvSpPr txBox="1"/>
          <p:nvPr/>
        </p:nvSpPr>
        <p:spPr>
          <a:xfrm>
            <a:off x="2974794" y="1871859"/>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EXAMPLE:</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AD775E9D-BFDE-8BD8-92DF-C9092C5C35B1}"/>
              </a:ext>
            </a:extLst>
          </p:cNvPr>
          <p:cNvSpPr txBox="1"/>
          <p:nvPr/>
        </p:nvSpPr>
        <p:spPr>
          <a:xfrm>
            <a:off x="2974793" y="2427182"/>
            <a:ext cx="8010533" cy="263597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Utilize formats like tutorials, behind-the-scenes, or customer testimonials to tell campaign story.</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Optimize video titles, tags, and descriptions for searchability. Include calls to action.</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Host live Q&amp;A sessions or webinars to engage directly with the audience.</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Monitor YouTube Analytics for views, watch time, and engagement rates to refine future video content.</a:t>
            </a:r>
            <a:endPar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pic>
        <p:nvPicPr>
          <p:cNvPr id="4" name="Picture 3" descr="A red play button with white arrow&#10;&#10;AI-generated content may be incorrect.">
            <a:extLst>
              <a:ext uri="{FF2B5EF4-FFF2-40B4-BE49-F238E27FC236}">
                <a16:creationId xmlns:a16="http://schemas.microsoft.com/office/drawing/2014/main" id="{47735F9F-ACAD-7B62-99B9-A172DB9F563B}"/>
              </a:ext>
            </a:extLst>
          </p:cNvPr>
          <p:cNvPicPr>
            <a:picLocks noChangeAspect="1"/>
          </p:cNvPicPr>
          <p:nvPr/>
        </p:nvPicPr>
        <p:blipFill>
          <a:blip r:embed="rId3"/>
          <a:stretch>
            <a:fillRect/>
          </a:stretch>
        </p:blipFill>
        <p:spPr>
          <a:xfrm>
            <a:off x="468820" y="2595428"/>
            <a:ext cx="1824624" cy="1824624"/>
          </a:xfrm>
          <a:prstGeom prst="rect">
            <a:avLst/>
          </a:prstGeom>
        </p:spPr>
      </p:pic>
    </p:spTree>
    <p:extLst>
      <p:ext uri="{BB962C8B-B14F-4D97-AF65-F5344CB8AC3E}">
        <p14:creationId xmlns:p14="http://schemas.microsoft.com/office/powerpoint/2010/main" val="163252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1735"/>
        </a:solidFill>
        <a:effectLst/>
      </p:bgPr>
    </p:bg>
    <p:spTree>
      <p:nvGrpSpPr>
        <p:cNvPr id="1" name="Shape 190">
          <a:extLst>
            <a:ext uri="{FF2B5EF4-FFF2-40B4-BE49-F238E27FC236}">
              <a16:creationId xmlns:a16="http://schemas.microsoft.com/office/drawing/2014/main" id="{8C2417F5-4187-75EE-6DDE-B0AF02C0D187}"/>
            </a:ext>
          </a:extLst>
        </p:cNvPr>
        <p:cNvGrpSpPr/>
        <p:nvPr/>
      </p:nvGrpSpPr>
      <p:grpSpPr>
        <a:xfrm>
          <a:off x="0" y="0"/>
          <a:ext cx="0" cy="0"/>
          <a:chOff x="0" y="0"/>
          <a:chExt cx="0" cy="0"/>
        </a:xfrm>
      </p:grpSpPr>
      <p:sp>
        <p:nvSpPr>
          <p:cNvPr id="191" name="Google Shape;191;g33411ff847d_1_819">
            <a:extLst>
              <a:ext uri="{FF2B5EF4-FFF2-40B4-BE49-F238E27FC236}">
                <a16:creationId xmlns:a16="http://schemas.microsoft.com/office/drawing/2014/main" id="{DC96B27F-D21A-D28D-8BDA-4D4077829B1F}"/>
              </a:ext>
            </a:extLst>
          </p:cNvPr>
          <p:cNvSpPr txBox="1"/>
          <p:nvPr/>
        </p:nvSpPr>
        <p:spPr>
          <a:xfrm>
            <a:off x="1828709" y="2539558"/>
            <a:ext cx="8534581" cy="2468159"/>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700" b="1" i="0" u="none" strike="noStrike" kern="0" cap="none" spc="0" normalizeH="0" baseline="0" noProof="0" dirty="0">
                <a:ln>
                  <a:noFill/>
                </a:ln>
                <a:solidFill>
                  <a:srgbClr val="FFFFFF"/>
                </a:solidFill>
                <a:effectLst/>
                <a:uLnTx/>
                <a:uFillTx/>
                <a:latin typeface="Montserrat"/>
                <a:ea typeface="Montserrat"/>
                <a:cs typeface="Montserrat"/>
                <a:sym typeface="Montserrat"/>
              </a:rPr>
              <a:t>DIGITAL CONTENT </a:t>
            </a:r>
            <a:r>
              <a:rPr kumimoji="0" lang="en-US" sz="6700" b="1" i="0" u="none" strike="noStrike" kern="0" cap="none" spc="0" normalizeH="0" baseline="0" noProof="0" dirty="0">
                <a:ln>
                  <a:noFill/>
                </a:ln>
                <a:solidFill>
                  <a:srgbClr val="E7E6E6"/>
                </a:solidFill>
                <a:effectLst/>
                <a:uLnTx/>
                <a:uFillTx/>
                <a:latin typeface="Montserrat"/>
                <a:ea typeface="Montserrat"/>
                <a:cs typeface="Montserrat"/>
                <a:sym typeface="Montserrat"/>
              </a:rPr>
              <a:t>REQUIREMENTS</a:t>
            </a:r>
            <a:endParaRPr kumimoji="0" sz="6700" b="1" i="0" u="none" strike="noStrike" kern="0" cap="none" spc="0" normalizeH="0" baseline="0" noProof="0" dirty="0">
              <a:ln>
                <a:noFill/>
              </a:ln>
              <a:solidFill>
                <a:srgbClr val="E7E6E6"/>
              </a:solidFill>
              <a:effectLst/>
              <a:uLnTx/>
              <a:uFillTx/>
              <a:latin typeface="Montserrat"/>
              <a:ea typeface="Montserrat"/>
              <a:cs typeface="Montserrat"/>
              <a:sym typeface="Montserrat"/>
            </a:endParaRPr>
          </a:p>
        </p:txBody>
      </p:sp>
      <p:pic>
        <p:nvPicPr>
          <p:cNvPr id="8" name="Graphic 7">
            <a:extLst>
              <a:ext uri="{FF2B5EF4-FFF2-40B4-BE49-F238E27FC236}">
                <a16:creationId xmlns:a16="http://schemas.microsoft.com/office/drawing/2014/main" id="{1DFD400C-5E94-166E-4B41-C9238778B4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9750" y="903671"/>
            <a:ext cx="2232500" cy="1414304"/>
          </a:xfrm>
          <a:prstGeom prst="rect">
            <a:avLst/>
          </a:prstGeom>
        </p:spPr>
      </p:pic>
    </p:spTree>
    <p:extLst>
      <p:ext uri="{BB962C8B-B14F-4D97-AF65-F5344CB8AC3E}">
        <p14:creationId xmlns:p14="http://schemas.microsoft.com/office/powerpoint/2010/main" val="349581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495C7CD9-3C90-F9B7-78CB-DED00D2FB29F}"/>
            </a:ext>
          </a:extLst>
        </p:cNvPr>
        <p:cNvGrpSpPr/>
        <p:nvPr/>
      </p:nvGrpSpPr>
      <p:grpSpPr>
        <a:xfrm>
          <a:off x="0" y="0"/>
          <a:ext cx="0" cy="0"/>
          <a:chOff x="0" y="0"/>
          <a:chExt cx="0" cy="0"/>
        </a:xfrm>
      </p:grpSpPr>
      <p:sp>
        <p:nvSpPr>
          <p:cNvPr id="7" name="Google Shape;160;g33411ff847d_0_13">
            <a:extLst>
              <a:ext uri="{FF2B5EF4-FFF2-40B4-BE49-F238E27FC236}">
                <a16:creationId xmlns:a16="http://schemas.microsoft.com/office/drawing/2014/main" id="{81DC791E-8F47-8CFF-6DE9-E2E6E07D3C7A}"/>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ASSET LIST</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2" name="Google Shape;122;g33411ff847d_0_1017">
            <a:extLst>
              <a:ext uri="{FF2B5EF4-FFF2-40B4-BE49-F238E27FC236}">
                <a16:creationId xmlns:a16="http://schemas.microsoft.com/office/drawing/2014/main" id="{0A2120BC-2B2A-2A91-0EBD-5EEBAA59410B}"/>
              </a:ext>
            </a:extLst>
          </p:cNvPr>
          <p:cNvSpPr/>
          <p:nvPr/>
        </p:nvSpPr>
        <p:spPr>
          <a:xfrm>
            <a:off x="434652" y="1127881"/>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3" name="Google Shape;160;g33411ff847d_0_13">
            <a:extLst>
              <a:ext uri="{FF2B5EF4-FFF2-40B4-BE49-F238E27FC236}">
                <a16:creationId xmlns:a16="http://schemas.microsoft.com/office/drawing/2014/main" id="{6F5BD632-E373-70B8-CF60-2DD2D610F6FE}"/>
              </a:ext>
            </a:extLst>
          </p:cNvPr>
          <p:cNvSpPr txBox="1"/>
          <p:nvPr/>
        </p:nvSpPr>
        <p:spPr>
          <a:xfrm>
            <a:off x="677737" y="1283135"/>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INSTRUCTION</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3A340FB5-C50A-74DE-2FFD-0F9C220B25AA}"/>
              </a:ext>
            </a:extLst>
          </p:cNvPr>
          <p:cNvSpPr txBox="1"/>
          <p:nvPr/>
        </p:nvSpPr>
        <p:spPr>
          <a:xfrm>
            <a:off x="696663" y="2029216"/>
            <a:ext cx="8091813" cy="281025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What are the different creative assets you need?</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How many of them do you need?</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In what formats do you need them in?</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In what dimensions do you need them in?</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Are there any specific rules your team should follow or be mindful of as they create the assets for this?</a:t>
            </a:r>
            <a:endParaRPr kumimoji="0" lang="en-GH"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Tree>
    <p:extLst>
      <p:ext uri="{BB962C8B-B14F-4D97-AF65-F5344CB8AC3E}">
        <p14:creationId xmlns:p14="http://schemas.microsoft.com/office/powerpoint/2010/main" val="14795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99F50248-22AB-2FA3-5421-1FA0CF1930BE}"/>
            </a:ext>
          </a:extLst>
        </p:cNvPr>
        <p:cNvGrpSpPr/>
        <p:nvPr/>
      </p:nvGrpSpPr>
      <p:grpSpPr>
        <a:xfrm>
          <a:off x="0" y="0"/>
          <a:ext cx="0" cy="0"/>
          <a:chOff x="0" y="0"/>
          <a:chExt cx="0" cy="0"/>
        </a:xfrm>
      </p:grpSpPr>
      <p:sp>
        <p:nvSpPr>
          <p:cNvPr id="7" name="Google Shape;160;g33411ff847d_0_13">
            <a:extLst>
              <a:ext uri="{FF2B5EF4-FFF2-40B4-BE49-F238E27FC236}">
                <a16:creationId xmlns:a16="http://schemas.microsoft.com/office/drawing/2014/main" id="{4125D554-D8AA-7895-47E6-C4EDC06C04EA}"/>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ASSET LIST EXAMPLE</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2" name="Google Shape;122;g33411ff847d_0_1017">
            <a:extLst>
              <a:ext uri="{FF2B5EF4-FFF2-40B4-BE49-F238E27FC236}">
                <a16:creationId xmlns:a16="http://schemas.microsoft.com/office/drawing/2014/main" id="{B2CDEB2D-5F0A-1245-0391-521266389ECC}"/>
              </a:ext>
            </a:extLst>
          </p:cNvPr>
          <p:cNvSpPr/>
          <p:nvPr/>
        </p:nvSpPr>
        <p:spPr>
          <a:xfrm>
            <a:off x="434652" y="1127881"/>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3" name="Google Shape;160;g33411ff847d_0_13">
            <a:extLst>
              <a:ext uri="{FF2B5EF4-FFF2-40B4-BE49-F238E27FC236}">
                <a16:creationId xmlns:a16="http://schemas.microsoft.com/office/drawing/2014/main" id="{5EAC4A32-6CB8-CDBF-AAAB-BA5DA996BCC1}"/>
              </a:ext>
            </a:extLst>
          </p:cNvPr>
          <p:cNvSpPr txBox="1"/>
          <p:nvPr/>
        </p:nvSpPr>
        <p:spPr>
          <a:xfrm>
            <a:off x="677737" y="1283135"/>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EXAMPLE: META: FACEBOOK &amp; INSTAGRAM</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A131372B-4580-44D4-8CB8-8711E5DC5166}"/>
              </a:ext>
            </a:extLst>
          </p:cNvPr>
          <p:cNvSpPr txBox="1"/>
          <p:nvPr/>
        </p:nvSpPr>
        <p:spPr>
          <a:xfrm>
            <a:off x="696663" y="2029216"/>
            <a:ext cx="8091813" cy="142526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Facebook cover photo -</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Facebook and Instagram Page Posts - 9 </a:t>
            </a:r>
          </a:p>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endParaRPr kumimoji="0" lang="en-GH"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Tree>
    <p:extLst>
      <p:ext uri="{BB962C8B-B14F-4D97-AF65-F5344CB8AC3E}">
        <p14:creationId xmlns:p14="http://schemas.microsoft.com/office/powerpoint/2010/main" val="350927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196" name="Google Shape;196;g33411ff847d_1_824"/>
          <p:cNvSpPr txBox="1"/>
          <p:nvPr/>
        </p:nvSpPr>
        <p:spPr>
          <a:xfrm>
            <a:off x="798667" y="5287667"/>
            <a:ext cx="5451600" cy="15705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44546A"/>
              </a:solidFill>
              <a:effectLst/>
              <a:uLnTx/>
              <a:uFillTx/>
              <a:latin typeface="Arial"/>
              <a:ea typeface="Arial"/>
              <a:cs typeface="Arial"/>
              <a:sym typeface="Arial"/>
            </a:endParaRPr>
          </a:p>
        </p:txBody>
      </p:sp>
      <p:sp>
        <p:nvSpPr>
          <p:cNvPr id="8" name="Google Shape;160;g33411ff847d_0_13">
            <a:extLst>
              <a:ext uri="{FF2B5EF4-FFF2-40B4-BE49-F238E27FC236}">
                <a16:creationId xmlns:a16="http://schemas.microsoft.com/office/drawing/2014/main" id="{E51A3E08-B6A0-27DD-0280-03C41596E07E}"/>
              </a:ext>
            </a:extLst>
          </p:cNvPr>
          <p:cNvSpPr txBox="1"/>
          <p:nvPr/>
        </p:nvSpPr>
        <p:spPr>
          <a:xfrm>
            <a:off x="1177235" y="303688"/>
            <a:ext cx="9528900"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EG. FACEBOOK COVER</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pic>
        <p:nvPicPr>
          <p:cNvPr id="12" name="Picture 11">
            <a:extLst>
              <a:ext uri="{FF2B5EF4-FFF2-40B4-BE49-F238E27FC236}">
                <a16:creationId xmlns:a16="http://schemas.microsoft.com/office/drawing/2014/main" id="{5FB2085F-DC2A-0931-3FC9-7846FF7442A5}"/>
              </a:ext>
            </a:extLst>
          </p:cNvPr>
          <p:cNvPicPr>
            <a:picLocks noChangeAspect="1"/>
          </p:cNvPicPr>
          <p:nvPr/>
        </p:nvPicPr>
        <p:blipFill>
          <a:blip r:embed="rId3"/>
          <a:srcRect/>
          <a:stretch/>
        </p:blipFill>
        <p:spPr>
          <a:xfrm>
            <a:off x="2038271" y="1169252"/>
            <a:ext cx="8423991" cy="3697976"/>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27A53AE-324E-EE88-9158-2A642E993D69}"/>
              </a:ext>
            </a:extLst>
          </p:cNvPr>
          <p:cNvSpPr txBox="1"/>
          <p:nvPr/>
        </p:nvSpPr>
        <p:spPr>
          <a:xfrm>
            <a:off x="506749" y="5275096"/>
            <a:ext cx="10869872" cy="738664"/>
          </a:xfrm>
          <a:prstGeom prst="rect">
            <a:avLst/>
          </a:prstGeom>
          <a:noFill/>
        </p:spPr>
        <p:txBody>
          <a:bodyPr wrap="square" rtlCol="0">
            <a:spAutoFit/>
          </a:bodyPr>
          <a:lstStyle/>
          <a:p>
            <a:r>
              <a:rPr lang="en-US" b="1" dirty="0">
                <a:latin typeface="+mn-lt"/>
              </a:rPr>
              <a:t>Size: </a:t>
            </a:r>
            <a:r>
              <a:rPr lang="en-US" dirty="0">
                <a:latin typeface="+mn-lt"/>
              </a:rPr>
              <a:t>820 x 312 pixels</a:t>
            </a:r>
          </a:p>
          <a:p>
            <a:endParaRPr lang="en-US" dirty="0">
              <a:latin typeface="+mn-lt"/>
            </a:endParaRPr>
          </a:p>
          <a:p>
            <a:r>
              <a:rPr lang="en-US" dirty="0">
                <a:latin typeface="+mn-lt"/>
              </a:rPr>
              <a:t>Recommended: Use JPG format, Use RGB color, Keep the file size under 100 KB, and Use a PNG file to avoid quality loss</a:t>
            </a:r>
            <a:endParaRPr lang="en-GH"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1A76A58D-48B9-4AA7-DCAB-A31DC2DC8F42}"/>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285CAB5E-FCC1-EC63-1625-4122DF68B115}"/>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1" i="0" u="none" strike="noStrike" kern="0" cap="none" spc="0" normalizeH="0" baseline="0" noProof="0" dirty="0">
                <a:ln>
                  <a:noFill/>
                </a:ln>
                <a:solidFill>
                  <a:srgbClr val="FF0000"/>
                </a:solidFill>
                <a:effectLst/>
                <a:uLnTx/>
                <a:uFillTx/>
                <a:latin typeface="Montserrat"/>
                <a:ea typeface="Montserrat"/>
                <a:cs typeface="Montserrat"/>
                <a:sym typeface="Montserrat"/>
              </a:rPr>
              <a:t>[State]</a:t>
            </a: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DB5B5A77-8048-4A7A-55D7-7D42DA5BCA09}"/>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98ABC6C0-7275-BFD9-D3E2-3FC7359A45A3}"/>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8DC78236-51FF-4DF4-A441-02F3A64C106B}"/>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5D77B042-2D5C-350D-143A-169D4C280A11}"/>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1" i="0" u="none" strike="noStrike" kern="0" cap="none" spc="0" normalizeH="0" baseline="0" noProof="0" dirty="0">
                <a:ln>
                  <a:noFill/>
                </a:ln>
                <a:solidFill>
                  <a:srgbClr val="FF0000"/>
                </a:solidFill>
                <a:effectLst/>
                <a:uLnTx/>
                <a:uFillTx/>
                <a:latin typeface="Montserrat"/>
                <a:ea typeface="Montserrat"/>
                <a:cs typeface="Montserrat"/>
                <a:sym typeface="Montserrat"/>
              </a:rPr>
              <a:t>[STATE]</a:t>
            </a:r>
            <a:endParaRPr kumimoji="0" sz="1100" b="1"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2" name="Google Shape;122;g33411ff847d_0_1017">
            <a:extLst>
              <a:ext uri="{FF2B5EF4-FFF2-40B4-BE49-F238E27FC236}">
                <a16:creationId xmlns:a16="http://schemas.microsoft.com/office/drawing/2014/main" id="{8F3F489B-6D34-51DF-2D61-4BF3DD4CE4D5}"/>
              </a:ext>
            </a:extLst>
          </p:cNvPr>
          <p:cNvSpPr/>
          <p:nvPr/>
        </p:nvSpPr>
        <p:spPr>
          <a:xfrm>
            <a:off x="384548" y="1365561"/>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3" name="Google Shape;160;g33411ff847d_0_13">
            <a:extLst>
              <a:ext uri="{FF2B5EF4-FFF2-40B4-BE49-F238E27FC236}">
                <a16:creationId xmlns:a16="http://schemas.microsoft.com/office/drawing/2014/main" id="{CD1D9AE3-A7D7-FEB7-D7CA-A183C2BD0B73}"/>
              </a:ext>
            </a:extLst>
          </p:cNvPr>
          <p:cNvSpPr txBox="1"/>
          <p:nvPr/>
        </p:nvSpPr>
        <p:spPr>
          <a:xfrm>
            <a:off x="627633" y="1520815"/>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INSTRUCTION</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8B2FDC12-6FE2-A216-6C49-2E17A805A02F}"/>
              </a:ext>
            </a:extLst>
          </p:cNvPr>
          <p:cNvSpPr txBox="1"/>
          <p:nvPr/>
        </p:nvSpPr>
        <p:spPr>
          <a:xfrm>
            <a:off x="646559" y="2266896"/>
            <a:ext cx="8091813" cy="142526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On slides like these, you want the reader to know what the objective of the post is (informs CTA usage) and other details like the day and date the post will go up, etc.</a:t>
            </a:r>
            <a:endParaRPr kumimoji="0" lang="en-GH" sz="20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Tree>
    <p:extLst>
      <p:ext uri="{BB962C8B-B14F-4D97-AF65-F5344CB8AC3E}">
        <p14:creationId xmlns:p14="http://schemas.microsoft.com/office/powerpoint/2010/main" val="29906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162687EB-E380-58B0-FFC9-B2798E3D5429}"/>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F536110A-91CF-9AD7-888F-DF1FCB30FCA1}"/>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Tuesday 4</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93065641-A6EF-5B58-7B0E-FA3AA80B4617}"/>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DE309747-FCCE-DB4D-DF90-C89C7C63387F}"/>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1</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EE099CA5-8A3A-A62F-D586-F4AB3D8243AC}"/>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593B3C9E-9D83-93F2-D4EE-070D651B7225}"/>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REACH</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00136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7BB5D88-AFBD-1C94-9CEC-D3BF58024F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D95B8E9-B337-91F6-76B3-0D52A2FFA656}"/>
              </a:ext>
            </a:extLst>
          </p:cNvPr>
          <p:cNvSpPr txBox="1"/>
          <p:nvPr/>
        </p:nvSpPr>
        <p:spPr>
          <a:xfrm>
            <a:off x="1238491" y="2457198"/>
            <a:ext cx="9715018" cy="3002873"/>
          </a:xfrm>
          <a:prstGeom prst="rect">
            <a:avLst/>
          </a:prstGeom>
          <a:noFill/>
        </p:spPr>
        <p:txBody>
          <a:bodyPr wrap="square">
            <a:spAutoFit/>
          </a:bodyPr>
          <a:lstStyle/>
          <a:p>
            <a:pPr lvl="0" algn="ctr" defTabSz="609585">
              <a:lnSpc>
                <a:spcPct val="150000"/>
              </a:lnSpc>
              <a:buClrTx/>
              <a:defRPr/>
            </a:pPr>
            <a:r>
              <a:rPr lang="en-US" sz="1600" kern="1200" dirty="0">
                <a:solidFill>
                  <a:srgbClr val="202124"/>
                </a:solidFill>
                <a:latin typeface="Montserrat" panose="00000500000000000000" pitchFamily="2" charset="0"/>
                <a:ea typeface="+mn-ea"/>
                <a:cs typeface="+mn-cs"/>
              </a:rPr>
              <a:t>This template is provided for free for personal and educational use. All copyright and intellectual property rights are retained by VANESSA SANGARI. You are not permitted to redistribute commercially, or sell this template without explicit permission from the author. While you may use it to enhance your personal learning experience and projects, please ensure to credit the original source when appropriate. For any inquiries regarding use, please contact </a:t>
            </a:r>
            <a:r>
              <a:rPr lang="en-US" sz="1600" b="1" kern="1200" dirty="0">
                <a:solidFill>
                  <a:srgbClr val="FEB300"/>
                </a:solidFill>
                <a:latin typeface="Montserrat" panose="00000500000000000000" pitchFamily="2" charset="0"/>
                <a:ea typeface="+mn-ea"/>
                <a:cs typeface="+mn-cs"/>
                <a:hlinkClick r:id="rId2">
                  <a:extLst>
                    <a:ext uri="{A12FA001-AC4F-418D-AE19-62706E023703}">
                      <ahyp:hlinkClr xmlns:ahyp="http://schemas.microsoft.com/office/drawing/2018/hyperlinkcolor" val="tx"/>
                    </a:ext>
                  </a:extLst>
                </a:hlinkClick>
              </a:rPr>
              <a:t>support@vanessasangari.com</a:t>
            </a:r>
            <a:r>
              <a:rPr lang="en-US" sz="1600" b="1" kern="1200" dirty="0">
                <a:solidFill>
                  <a:srgbClr val="FEB300"/>
                </a:solidFill>
                <a:latin typeface="Montserrat" panose="00000500000000000000" pitchFamily="2" charset="0"/>
                <a:ea typeface="+mn-ea"/>
                <a:cs typeface="+mn-cs"/>
              </a:rPr>
              <a:t> </a:t>
            </a:r>
          </a:p>
          <a:p>
            <a:pPr lvl="0" algn="ctr" defTabSz="609585">
              <a:lnSpc>
                <a:spcPct val="150000"/>
              </a:lnSpc>
              <a:buClrTx/>
              <a:defRPr/>
            </a:pPr>
            <a:endParaRPr lang="en-US" sz="1600" b="1" kern="1200" dirty="0">
              <a:solidFill>
                <a:srgbClr val="FEB300"/>
              </a:solidFill>
              <a:latin typeface="Montserrat" panose="00000500000000000000" pitchFamily="2" charset="0"/>
              <a:ea typeface="+mn-ea"/>
              <a:cs typeface="+mn-cs"/>
            </a:endParaRPr>
          </a:p>
          <a:p>
            <a:pPr lvl="0" algn="ctr" defTabSz="609585">
              <a:lnSpc>
                <a:spcPct val="150000"/>
              </a:lnSpc>
              <a:buClrTx/>
              <a:defRPr/>
            </a:pPr>
            <a:r>
              <a:rPr lang="en-US" sz="1600" b="1" i="1" kern="1200" dirty="0">
                <a:solidFill>
                  <a:srgbClr val="202124"/>
                </a:solidFill>
                <a:latin typeface="Montserrat" panose="00000500000000000000" pitchFamily="2" charset="0"/>
                <a:ea typeface="+mn-ea"/>
                <a:cs typeface="+mn-cs"/>
              </a:rPr>
              <a:t>Thank you for respecting these terms!</a:t>
            </a:r>
            <a:endParaRPr kumimoji="0" lang="en-GH" sz="1600" b="1" i="1"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pic>
        <p:nvPicPr>
          <p:cNvPr id="6" name="Graphic 5">
            <a:extLst>
              <a:ext uri="{FF2B5EF4-FFF2-40B4-BE49-F238E27FC236}">
                <a16:creationId xmlns:a16="http://schemas.microsoft.com/office/drawing/2014/main" id="{F8A91D93-02DB-75EF-C600-B5D59479F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5899" y="652697"/>
            <a:ext cx="1500201" cy="1377074"/>
          </a:xfrm>
          <a:prstGeom prst="rect">
            <a:avLst/>
          </a:prstGeom>
        </p:spPr>
      </p:pic>
    </p:spTree>
    <p:extLst>
      <p:ext uri="{BB962C8B-B14F-4D97-AF65-F5344CB8AC3E}">
        <p14:creationId xmlns:p14="http://schemas.microsoft.com/office/powerpoint/2010/main" val="87506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6A632843-3AAB-94F3-83A9-B09F15D9793D}"/>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3AEE48A6-0FCF-4A96-55D7-EA6797654158}"/>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Friday 7</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862C4E7F-69D7-55CD-122D-66F9D8044A3A}"/>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B1C3E3BF-576E-E91D-EF8D-6EE4BDC04695}"/>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2</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BB8E57BF-EACB-68A3-32FB-05871881ACDD}"/>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C49EEE05-7A91-1D5D-0DA3-1D9B3F0F42CB}"/>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ENGAGEMENT</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4272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4587CBF3-0A94-F945-4D6A-4C3CDD8D7BB7}"/>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9A6C1133-817E-0EFF-24D2-8838A216017D}"/>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Tuesday 11</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8C6DB01E-8B00-1ABE-89C8-B37363242BD4}"/>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BDE3C881-706C-950B-CBC9-A3075A8A8175}"/>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1</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973249C0-6820-916D-8AA6-40F7181EC64C}"/>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9E3E894D-ABB9-CD23-E505-72BB20FF9312}"/>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TRAFFIC</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543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6E8CD40E-AAA9-5549-D22A-2E9288C7F582}"/>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4BDCFCE2-F44E-5FF1-7DC3-A86D6C8B052C}"/>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Friday 14</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49977ED8-4561-125E-83F9-2807C7C6EF9E}"/>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E74D6465-8C60-F62F-B189-A5EE25BCB50A}"/>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2</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B3926B86-D67D-BF01-A9C6-8A91D89B2313}"/>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A3FF085A-8136-9199-490F-66B056DD3024}"/>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REACH</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8460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3A55451E-ADD0-348B-F042-CECF01EEBE2C}"/>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099B49D0-F549-45D4-A1A1-A741E0A1679C}"/>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Tuesday 18</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2854C590-9EDC-EAA0-A61C-85B60BA165D1}"/>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C3587DD2-AD0F-BEBB-4EC4-70A3A279F94F}"/>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1</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26E837B9-8155-1900-AA4E-10F4E8762592}"/>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59F7A2EE-0767-6259-F899-75313DADC7E9}"/>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ENGAGEMENT</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56250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34C7CAC4-D62F-595C-AC2D-A038F63F3F9C}"/>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DFAD99EF-5943-F822-9838-B34FD70A6F53}"/>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Friday 21st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26165E92-51D6-8E24-82F8-F65F7A8C0529}"/>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8B60C92B-279A-349E-37DF-29F49CE0E9C7}"/>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2</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E45ADB91-B311-E12F-1FCD-D9EE49006E3B}"/>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2A6EA3BB-AE98-A1D8-2A07-803BC293D895}"/>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REACH</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40998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65F73689-B9C1-3662-A236-E410E34459A3}"/>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081A7397-E0D0-950A-4C94-C2390D86B0F4}"/>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Tuesday 25</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745F920E-A4DE-922C-99D9-39A4221A8BC5}"/>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065C51DE-8B29-DB45-3A91-E4A9605F1A08}"/>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1</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EFB1A237-94FF-C8A3-9D24-416DAFFA8DE5}"/>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BEBBD6B2-D3C4-213B-7A9B-BF74E7DF27B5}"/>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ENGAGEMENT</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97037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397C9D7C-0F45-FB2F-DBB6-23AC07EDBEBD}"/>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8B75C8E5-3733-2E56-F3A9-7C79E0EA29CB}"/>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r>
              <a:rPr kumimoji="0" lang="en-US" sz="1152" b="1" i="0" u="none" strike="noStrike" kern="0" cap="none" spc="0" normalizeH="0" baseline="0" noProof="0" dirty="0">
                <a:ln>
                  <a:noFill/>
                </a:ln>
                <a:solidFill>
                  <a:srgbClr val="161735"/>
                </a:solidFill>
                <a:effectLst/>
                <a:uLnTx/>
                <a:uFillTx/>
                <a:latin typeface="Montserrat"/>
                <a:ea typeface="Montserrat"/>
                <a:cs typeface="Montserrat"/>
                <a:sym typeface="Montserrat"/>
              </a:rPr>
              <a:t>Date: </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Friday 28</a:t>
            </a:r>
            <a:r>
              <a:rPr kumimoji="0" lang="en-US" sz="1152" b="0" i="0" u="none" strike="noStrike" kern="0" cap="none" spc="0" normalizeH="0" noProof="0" dirty="0">
                <a:ln>
                  <a:noFill/>
                </a:ln>
                <a:solidFill>
                  <a:srgbClr val="000000"/>
                </a:solidFill>
                <a:effectLst/>
                <a:uLnTx/>
                <a:uFillTx/>
                <a:latin typeface="Montserrat"/>
                <a:ea typeface="Montserrat"/>
                <a:cs typeface="Montserrat"/>
                <a:sym typeface="Montserrat"/>
              </a:rPr>
              <a:t>th</a:t>
            </a:r>
            <a:r>
              <a:rPr kumimoji="0" lang="en-US" sz="1152" b="0" i="0" u="none" strike="noStrike" kern="0" cap="none" spc="0" normalizeH="0" baseline="0" noProof="0" dirty="0">
                <a:ln>
                  <a:noFill/>
                </a:ln>
                <a:solidFill>
                  <a:srgbClr val="000000"/>
                </a:solidFill>
                <a:effectLst/>
                <a:uLnTx/>
                <a:uFillTx/>
                <a:latin typeface="Montserrat"/>
                <a:ea typeface="Montserrat"/>
                <a:cs typeface="Montserrat"/>
                <a:sym typeface="Montserrat"/>
              </a:rPr>
              <a:t> March 2025</a:t>
            </a:r>
            <a:endParaRPr kumimoji="0" lang="en-US" sz="1152"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a:p>
            <a:pPr marL="0" marR="0" lvl="0" indent="0" algn="l" defTabSz="914400" rtl="0" eaLnBrk="1" fontAlgn="auto" latinLnBrk="0" hangingPunct="1">
              <a:lnSpc>
                <a:spcPct val="115000"/>
              </a:lnSpc>
              <a:spcBef>
                <a:spcPts val="0"/>
              </a:spcBef>
              <a:spcAft>
                <a:spcPts val="0"/>
              </a:spcAft>
              <a:buClr>
                <a:srgbClr val="FF0000"/>
              </a:buClr>
              <a:buSzPts val="1163"/>
              <a:buFont typeface="Arial"/>
              <a:buNone/>
              <a:tabLst/>
              <a:defRPr/>
            </a:pPr>
            <a:endParaRPr kumimoji="0" lang="en-US" sz="1152" b="0" i="0" u="none" strike="noStrike" kern="0" cap="none" spc="0" normalizeH="0" baseline="0" noProof="0" dirty="0">
              <a:ln>
                <a:noFill/>
              </a:ln>
              <a:solidFill>
                <a:srgbClr val="FF0000"/>
              </a:solidFill>
              <a:effectLst/>
              <a:uLnTx/>
              <a:uFillTx/>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1249BBE5-926C-A4BE-D4CA-957931691B30}"/>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981DA27D-7C55-864F-291E-41A6968E52E9}"/>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POST  2</a:t>
            </a:r>
            <a:endParaRPr kumimoji="0" sz="1100" b="1"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A2105EB3-4AFA-4FD8-5719-ACCA8C15A1B3}"/>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7F2B45C7-B758-05CD-2FD1-8E40117465B7}"/>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800"/>
              <a:buFont typeface="Arial"/>
              <a:buNone/>
              <a:tabLst/>
              <a:defRPr/>
            </a:pPr>
            <a:r>
              <a:rPr kumimoji="0" lang="en-US" sz="1100" b="1" i="0" u="none" strike="noStrike" kern="0" cap="none" spc="0" normalizeH="0" baseline="0" noProof="0" dirty="0">
                <a:ln>
                  <a:noFill/>
                </a:ln>
                <a:solidFill>
                  <a:srgbClr val="161735"/>
                </a:solidFill>
                <a:effectLst/>
                <a:uLnTx/>
                <a:uFillTx/>
                <a:latin typeface="Montserrat"/>
                <a:ea typeface="Montserrat"/>
                <a:cs typeface="Montserrat"/>
                <a:sym typeface="Montserrat"/>
              </a:rPr>
              <a:t>OBJECTIVE: </a:t>
            </a:r>
            <a:r>
              <a:rPr kumimoji="0" lang="en-US" sz="1100" b="0" i="0" u="none" strike="noStrike" kern="0" cap="none" spc="0" normalizeH="0" baseline="0" noProof="0" dirty="0">
                <a:ln>
                  <a:noFill/>
                </a:ln>
                <a:solidFill>
                  <a:srgbClr val="161735"/>
                </a:solidFill>
                <a:effectLst/>
                <a:uLnTx/>
                <a:uFillTx/>
                <a:latin typeface="Montserrat"/>
                <a:ea typeface="Montserrat"/>
                <a:cs typeface="Montserrat"/>
                <a:sym typeface="Montserrat"/>
              </a:rPr>
              <a:t>REACH</a:t>
            </a:r>
            <a:endParaRPr kumimoji="0" sz="1100" b="0" i="0" u="none" strike="noStrike" kern="0" cap="none" spc="0" normalizeH="0" baseline="0" noProof="0" dirty="0">
              <a:ln>
                <a:noFill/>
              </a:ln>
              <a:solidFill>
                <a:srgbClr val="16173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04791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317"/>
        <p:cNvGrpSpPr/>
        <p:nvPr/>
      </p:nvGrpSpPr>
      <p:grpSpPr>
        <a:xfrm>
          <a:off x="0" y="0"/>
          <a:ext cx="0" cy="0"/>
          <a:chOff x="0" y="0"/>
          <a:chExt cx="0" cy="0"/>
        </a:xfrm>
      </p:grpSpPr>
      <p:sp>
        <p:nvSpPr>
          <p:cNvPr id="32" name="TextBox 31">
            <a:extLst>
              <a:ext uri="{FF2B5EF4-FFF2-40B4-BE49-F238E27FC236}">
                <a16:creationId xmlns:a16="http://schemas.microsoft.com/office/drawing/2014/main" id="{7D9E4172-2F2A-A569-D30F-C6E1F1888357}"/>
              </a:ext>
            </a:extLst>
          </p:cNvPr>
          <p:cNvSpPr txBox="1"/>
          <p:nvPr/>
        </p:nvSpPr>
        <p:spPr>
          <a:xfrm>
            <a:off x="543933" y="1982450"/>
            <a:ext cx="711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161735"/>
                </a:solidFill>
                <a:effectLst/>
                <a:uLnTx/>
                <a:uFillTx/>
                <a:latin typeface="Eagle Horizon" panose="02000500000000000000" pitchFamily="50" charset="0"/>
                <a:cs typeface="Arial"/>
                <a:sym typeface="Arial"/>
              </a:rPr>
              <a:t>Thank you!</a:t>
            </a:r>
            <a:endParaRPr kumimoji="0" lang="en-ZA" sz="8800" b="0" i="0" u="none" strike="noStrike" kern="1200" cap="none" spc="0" normalizeH="0" baseline="0" noProof="0" dirty="0">
              <a:ln>
                <a:noFill/>
              </a:ln>
              <a:solidFill>
                <a:srgbClr val="161735"/>
              </a:solidFill>
              <a:effectLst/>
              <a:uLnTx/>
              <a:uFillTx/>
              <a:latin typeface="Eagle Horizon" panose="02000500000000000000" pitchFamily="50" charset="0"/>
              <a:cs typeface="Arial"/>
              <a:sym typeface="Arial"/>
            </a:endParaRPr>
          </a:p>
        </p:txBody>
      </p:sp>
      <p:pic>
        <p:nvPicPr>
          <p:cNvPr id="33" name="Picture 32">
            <a:extLst>
              <a:ext uri="{FF2B5EF4-FFF2-40B4-BE49-F238E27FC236}">
                <a16:creationId xmlns:a16="http://schemas.microsoft.com/office/drawing/2014/main" id="{739AB690-51EA-BEFA-4038-746BB52732DE}"/>
              </a:ext>
            </a:extLst>
          </p:cNvPr>
          <p:cNvPicPr>
            <a:picLocks noChangeAspect="1"/>
          </p:cNvPicPr>
          <p:nvPr/>
        </p:nvPicPr>
        <p:blipFill>
          <a:blip r:embed="rId3"/>
          <a:stretch>
            <a:fillRect/>
          </a:stretch>
        </p:blipFill>
        <p:spPr>
          <a:xfrm>
            <a:off x="6721679" y="-367695"/>
            <a:ext cx="4711387" cy="6548646"/>
          </a:xfrm>
          <a:prstGeom prst="rect">
            <a:avLst/>
          </a:prstGeom>
          <a:effectLst/>
        </p:spPr>
      </p:pic>
      <p:grpSp>
        <p:nvGrpSpPr>
          <p:cNvPr id="28" name="Group 27">
            <a:extLst>
              <a:ext uri="{FF2B5EF4-FFF2-40B4-BE49-F238E27FC236}">
                <a16:creationId xmlns:a16="http://schemas.microsoft.com/office/drawing/2014/main" id="{CF0D98BE-003C-EEB2-6A86-B0333E11EA41}"/>
              </a:ext>
            </a:extLst>
          </p:cNvPr>
          <p:cNvGrpSpPr/>
          <p:nvPr/>
        </p:nvGrpSpPr>
        <p:grpSpPr>
          <a:xfrm>
            <a:off x="1617846" y="3739926"/>
            <a:ext cx="4558102" cy="528863"/>
            <a:chOff x="5681185" y="4675012"/>
            <a:chExt cx="4266446" cy="495023"/>
          </a:xfrm>
          <a:effectLst>
            <a:outerShdw blurRad="50800" dist="38100" dir="2700000" algn="tl" rotWithShape="0">
              <a:prstClr val="black">
                <a:alpha val="40000"/>
              </a:prstClr>
            </a:outerShdw>
          </a:effectLst>
        </p:grpSpPr>
        <p:sp>
          <p:nvSpPr>
            <p:cNvPr id="29" name="Rectangle: Rounded Corners 28">
              <a:hlinkClick r:id="rId4"/>
              <a:extLst>
                <a:ext uri="{FF2B5EF4-FFF2-40B4-BE49-F238E27FC236}">
                  <a16:creationId xmlns:a16="http://schemas.microsoft.com/office/drawing/2014/main" id="{B0B67AE9-30A2-FC26-3C43-CDC83ACCEC40}"/>
                </a:ext>
              </a:extLst>
            </p:cNvPr>
            <p:cNvSpPr/>
            <p:nvPr/>
          </p:nvSpPr>
          <p:spPr>
            <a:xfrm>
              <a:off x="5886282" y="4685837"/>
              <a:ext cx="3768406" cy="473375"/>
            </a:xfrm>
            <a:prstGeom prst="roundRect">
              <a:avLst>
                <a:gd name="adj" fmla="val 50000"/>
              </a:avLst>
            </a:prstGeom>
            <a:solidFill>
              <a:srgbClr val="D51C1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600" b="0" i="0" u="none" strike="noStrike" kern="0" cap="none" spc="0" normalizeH="0" baseline="0" noProof="0" dirty="0">
                <a:ln>
                  <a:solidFill>
                    <a:srgbClr val="FFFFFF"/>
                  </a:solidFill>
                </a:ln>
                <a:solidFill>
                  <a:srgbClr val="FFFFFF"/>
                </a:solidFill>
                <a:effectLst/>
                <a:uLnTx/>
                <a:uFillTx/>
                <a:latin typeface="Montserrat" panose="00000500000000000000" pitchFamily="50" charset="0"/>
                <a:ea typeface="+mn-ea"/>
                <a:cs typeface="+mn-cs"/>
                <a:sym typeface="Arial"/>
              </a:endParaRPr>
            </a:p>
          </p:txBody>
        </p:sp>
        <p:sp>
          <p:nvSpPr>
            <p:cNvPr id="30" name="TextBox 29">
              <a:hlinkClick r:id="rId4"/>
              <a:extLst>
                <a:ext uri="{FF2B5EF4-FFF2-40B4-BE49-F238E27FC236}">
                  <a16:creationId xmlns:a16="http://schemas.microsoft.com/office/drawing/2014/main" id="{B9F6732E-E026-0064-D69C-13E96D2B0CC1}"/>
                </a:ext>
              </a:extLst>
            </p:cNvPr>
            <p:cNvSpPr txBox="1"/>
            <p:nvPr/>
          </p:nvSpPr>
          <p:spPr>
            <a:xfrm>
              <a:off x="5681185" y="4730541"/>
              <a:ext cx="4266446" cy="3457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Montserrat" pitchFamily="2" charset="0"/>
                  <a:cs typeface="Arial"/>
                  <a:sym typeface="Arial"/>
                </a:rPr>
                <a:t>www.vanessangari.com</a:t>
              </a:r>
              <a:endParaRPr kumimoji="0" lang="en-ZA" sz="1800" b="1" i="0" u="none" strike="noStrike" kern="0" cap="none" spc="0" normalizeH="0" baseline="0" noProof="0" dirty="0">
                <a:ln>
                  <a:noFill/>
                </a:ln>
                <a:solidFill>
                  <a:srgbClr val="FFFFFF"/>
                </a:solidFill>
                <a:effectLst/>
                <a:uLnTx/>
                <a:uFillTx/>
                <a:latin typeface="Montserrat" pitchFamily="2" charset="0"/>
                <a:cs typeface="Arial"/>
                <a:sym typeface="Arial"/>
              </a:endParaRPr>
            </a:p>
          </p:txBody>
        </p:sp>
        <p:sp>
          <p:nvSpPr>
            <p:cNvPr id="31" name="Rectangle 30">
              <a:hlinkClick r:id="rId5"/>
              <a:extLst>
                <a:ext uri="{FF2B5EF4-FFF2-40B4-BE49-F238E27FC236}">
                  <a16:creationId xmlns:a16="http://schemas.microsoft.com/office/drawing/2014/main" id="{A0F5157B-2E0D-54BD-C41E-9B771D6E04D9}"/>
                </a:ext>
              </a:extLst>
            </p:cNvPr>
            <p:cNvSpPr/>
            <p:nvPr/>
          </p:nvSpPr>
          <p:spPr>
            <a:xfrm>
              <a:off x="6150839" y="4675012"/>
              <a:ext cx="3219478" cy="495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600" b="0" i="0" u="none" strike="noStrike" kern="0" cap="none" spc="0" normalizeH="0" baseline="0" noProof="0" dirty="0">
                <a:ln>
                  <a:noFill/>
                </a:ln>
                <a:solidFill>
                  <a:srgbClr val="FFFFFF"/>
                </a:solidFill>
                <a:effectLst/>
                <a:uLnTx/>
                <a:uFillTx/>
                <a:latin typeface="Montserrat" panose="00000500000000000000" pitchFamily="50" charset="0"/>
                <a:ea typeface="+mn-ea"/>
                <a:cs typeface="+mn-cs"/>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6"/>
        <p:cNvGrpSpPr/>
        <p:nvPr/>
      </p:nvGrpSpPr>
      <p:grpSpPr>
        <a:xfrm>
          <a:off x="0" y="0"/>
          <a:ext cx="0" cy="0"/>
          <a:chOff x="0" y="0"/>
          <a:chExt cx="0" cy="0"/>
        </a:xfrm>
      </p:grpSpPr>
      <p:pic>
        <p:nvPicPr>
          <p:cNvPr id="3" name="Picture 2">
            <a:extLst>
              <a:ext uri="{FF2B5EF4-FFF2-40B4-BE49-F238E27FC236}">
                <a16:creationId xmlns:a16="http://schemas.microsoft.com/office/drawing/2014/main" id="{8AB42A52-40EB-A9CB-D3D4-F4AA49C122DC}"/>
              </a:ext>
            </a:extLst>
          </p:cNvPr>
          <p:cNvPicPr>
            <a:picLocks noChangeAspect="1"/>
          </p:cNvPicPr>
          <p:nvPr/>
        </p:nvPicPr>
        <p:blipFill>
          <a:blip r:embed="rId3"/>
          <a:srcRect t="7140"/>
          <a:stretch/>
        </p:blipFill>
        <p:spPr>
          <a:xfrm>
            <a:off x="117803" y="-1"/>
            <a:ext cx="5313319" cy="6858001"/>
          </a:xfrm>
          <a:prstGeom prst="rect">
            <a:avLst/>
          </a:prstGeom>
        </p:spPr>
      </p:pic>
      <p:sp>
        <p:nvSpPr>
          <p:cNvPr id="6" name="TextBox 5">
            <a:extLst>
              <a:ext uri="{FF2B5EF4-FFF2-40B4-BE49-F238E27FC236}">
                <a16:creationId xmlns:a16="http://schemas.microsoft.com/office/drawing/2014/main" id="{5F3BA709-E19E-385F-A636-989F02376C33}"/>
              </a:ext>
            </a:extLst>
          </p:cNvPr>
          <p:cNvSpPr txBox="1"/>
          <p:nvPr/>
        </p:nvSpPr>
        <p:spPr>
          <a:xfrm>
            <a:off x="5431122" y="3041007"/>
            <a:ext cx="57790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ontserrat"/>
                <a:ea typeface="Calibri"/>
                <a:cs typeface="Calibri"/>
                <a:sym typeface="Calibri"/>
              </a:rPr>
              <a:t>Thanks for downloading this PowerPoint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800" b="0" i="0" u="none" strike="noStrike" kern="0" cap="none" spc="0" normalizeH="0" baseline="0" noProof="0" dirty="0">
              <a:ln>
                <a:noFill/>
              </a:ln>
              <a:solidFill>
                <a:srgbClr val="000000"/>
              </a:solidFill>
              <a:effectLst/>
              <a:uLnTx/>
              <a:uFillTx/>
              <a:latin typeface="Montserrat"/>
              <a:cs typeface="Arial"/>
              <a:sym typeface="Arial"/>
            </a:endParaRPr>
          </a:p>
        </p:txBody>
      </p:sp>
      <p:sp>
        <p:nvSpPr>
          <p:cNvPr id="7" name="TextBox 6">
            <a:extLst>
              <a:ext uri="{FF2B5EF4-FFF2-40B4-BE49-F238E27FC236}">
                <a16:creationId xmlns:a16="http://schemas.microsoft.com/office/drawing/2014/main" id="{9FB33A05-5E5E-1E88-9E7D-7B5F09909D1E}"/>
              </a:ext>
            </a:extLst>
          </p:cNvPr>
          <p:cNvSpPr txBox="1"/>
          <p:nvPr/>
        </p:nvSpPr>
        <p:spPr>
          <a:xfrm>
            <a:off x="5431122" y="3863967"/>
            <a:ext cx="57790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a:ea typeface="Calibri"/>
                <a:cs typeface="Calibri"/>
                <a:sym typeface="Calibri"/>
              </a:rPr>
              <a:t>This is an editable file. You can edit and create your version by adding and removing elements you either desire or do not desire.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800" b="0" i="0" u="none" strike="noStrike" kern="0" cap="none" spc="0" normalizeH="0" baseline="0" noProof="0" dirty="0">
              <a:ln>
                <a:noFill/>
              </a:ln>
              <a:solidFill>
                <a:srgbClr val="000000"/>
              </a:solidFill>
              <a:effectLst/>
              <a:uLnTx/>
              <a:uFillTx/>
              <a:latin typeface="Montserrat"/>
              <a:cs typeface="Arial"/>
              <a:sym typeface="Arial"/>
            </a:endParaRPr>
          </a:p>
        </p:txBody>
      </p:sp>
      <p:sp>
        <p:nvSpPr>
          <p:cNvPr id="8" name="Google Shape;113;p3">
            <a:extLst>
              <a:ext uri="{FF2B5EF4-FFF2-40B4-BE49-F238E27FC236}">
                <a16:creationId xmlns:a16="http://schemas.microsoft.com/office/drawing/2014/main" id="{A7CCB406-8813-CED6-3D01-818B1F4E6040}"/>
              </a:ext>
            </a:extLst>
          </p:cNvPr>
          <p:cNvSpPr txBox="1"/>
          <p:nvPr/>
        </p:nvSpPr>
        <p:spPr>
          <a:xfrm>
            <a:off x="5478986" y="1525590"/>
            <a:ext cx="4554854" cy="13387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1B6D"/>
                </a:solidFill>
                <a:effectLst/>
                <a:uLnTx/>
                <a:uFillTx/>
                <a:latin typeface="Eagle Horizon" panose="02000500000000000000" pitchFamily="50" charset="0"/>
                <a:ea typeface="Century Gothic"/>
                <a:cs typeface="Century Gothic"/>
                <a:sym typeface="Century Gothic"/>
              </a:rPr>
              <a:t>Hi There!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6">
          <a:extLst>
            <a:ext uri="{FF2B5EF4-FFF2-40B4-BE49-F238E27FC236}">
              <a16:creationId xmlns:a16="http://schemas.microsoft.com/office/drawing/2014/main" id="{AF54A9B5-755F-EFBC-FA95-939DAFDC4DE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99354D-156F-985F-C3F8-0A657407F9B9}"/>
              </a:ext>
            </a:extLst>
          </p:cNvPr>
          <p:cNvSpPr/>
          <p:nvPr/>
        </p:nvSpPr>
        <p:spPr>
          <a:xfrm>
            <a:off x="3814915" y="1487855"/>
            <a:ext cx="4562167" cy="717755"/>
          </a:xfrm>
          <a:prstGeom prst="roundRect">
            <a:avLst>
              <a:gd name="adj" fmla="val 26859"/>
            </a:avLst>
          </a:prstGeom>
          <a:solidFill>
            <a:srgbClr val="001B6D"/>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FFFFFF"/>
              </a:solidFill>
              <a:effectLst/>
              <a:uLnTx/>
              <a:uFillTx/>
              <a:latin typeface="Montserrat"/>
              <a:ea typeface="+mn-ea"/>
              <a:cs typeface="+mn-cs"/>
              <a:sym typeface="Arial"/>
            </a:endParaRPr>
          </a:p>
        </p:txBody>
      </p:sp>
      <p:sp>
        <p:nvSpPr>
          <p:cNvPr id="7" name="TextBox 6">
            <a:extLst>
              <a:ext uri="{FF2B5EF4-FFF2-40B4-BE49-F238E27FC236}">
                <a16:creationId xmlns:a16="http://schemas.microsoft.com/office/drawing/2014/main" id="{1969FB0E-EB9C-D49F-ECC9-FC824D793CAB}"/>
              </a:ext>
            </a:extLst>
          </p:cNvPr>
          <p:cNvSpPr txBox="1"/>
          <p:nvPr/>
        </p:nvSpPr>
        <p:spPr>
          <a:xfrm>
            <a:off x="4060724" y="1585123"/>
            <a:ext cx="40705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Montserrat"/>
                <a:ea typeface="Calibri"/>
                <a:cs typeface="Calibri"/>
                <a:sym typeface="Calibri"/>
              </a:rPr>
              <a:t>LET’S GET STARTED</a:t>
            </a:r>
          </a:p>
        </p:txBody>
      </p:sp>
      <p:sp>
        <p:nvSpPr>
          <p:cNvPr id="2" name="TextBox 1">
            <a:extLst>
              <a:ext uri="{FF2B5EF4-FFF2-40B4-BE49-F238E27FC236}">
                <a16:creationId xmlns:a16="http://schemas.microsoft.com/office/drawing/2014/main" id="{B023B468-6B69-0A4A-27B5-32D96F9E6755}"/>
              </a:ext>
            </a:extLst>
          </p:cNvPr>
          <p:cNvSpPr txBox="1"/>
          <p:nvPr/>
        </p:nvSpPr>
        <p:spPr>
          <a:xfrm>
            <a:off x="1379378" y="2391367"/>
            <a:ext cx="943324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Montserrat"/>
                <a:ea typeface="Calibri"/>
                <a:cs typeface="Calibri"/>
                <a:sym typeface="Calibri"/>
              </a:rPr>
              <a:t>DIGITAL BRIEF</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Montserrat"/>
                <a:ea typeface="Calibri"/>
                <a:cs typeface="Calibri"/>
                <a:sym typeface="Calibri"/>
              </a:rPr>
              <a:t>TEMPLATE</a:t>
            </a:r>
          </a:p>
        </p:txBody>
      </p:sp>
      <p:sp>
        <p:nvSpPr>
          <p:cNvPr id="8" name="Google Shape;99;p2">
            <a:extLst>
              <a:ext uri="{FF2B5EF4-FFF2-40B4-BE49-F238E27FC236}">
                <a16:creationId xmlns:a16="http://schemas.microsoft.com/office/drawing/2014/main" id="{2F62066F-9F29-D33A-0E43-18830DD907A0}"/>
              </a:ext>
            </a:extLst>
          </p:cNvPr>
          <p:cNvSpPr txBox="1"/>
          <p:nvPr/>
        </p:nvSpPr>
        <p:spPr>
          <a:xfrm>
            <a:off x="3383665" y="5088231"/>
            <a:ext cx="542467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1B6D"/>
                </a:solidFill>
                <a:effectLst/>
                <a:uLnTx/>
                <a:uFillTx/>
                <a:latin typeface="Montserrat"/>
                <a:ea typeface="Calibri"/>
                <a:cs typeface="Calibri"/>
                <a:sym typeface="Calibri"/>
              </a:rPr>
              <a:t>NB: There are comments in this ppt</a:t>
            </a:r>
            <a:endParaRPr kumimoji="0" sz="1800" b="1" i="0" u="none" strike="noStrike" kern="0" cap="none" spc="0" normalizeH="0" baseline="0" noProof="0" dirty="0">
              <a:ln>
                <a:noFill/>
              </a:ln>
              <a:solidFill>
                <a:srgbClr val="001B6D"/>
              </a:solidFill>
              <a:effectLst/>
              <a:uLnTx/>
              <a:uFillTx/>
              <a:latin typeface="Montserrat"/>
              <a:ea typeface="Calibri"/>
              <a:cs typeface="Calibri"/>
              <a:sym typeface="Calibri"/>
            </a:endParaRPr>
          </a:p>
        </p:txBody>
      </p:sp>
    </p:spTree>
    <p:extLst>
      <p:ext uri="{BB962C8B-B14F-4D97-AF65-F5344CB8AC3E}">
        <p14:creationId xmlns:p14="http://schemas.microsoft.com/office/powerpoint/2010/main" val="20900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1735"/>
        </a:solidFill>
        <a:effectLst/>
      </p:bgPr>
    </p:bg>
    <p:spTree>
      <p:nvGrpSpPr>
        <p:cNvPr id="1" name="Shape 190"/>
        <p:cNvGrpSpPr/>
        <p:nvPr/>
      </p:nvGrpSpPr>
      <p:grpSpPr>
        <a:xfrm>
          <a:off x="0" y="0"/>
          <a:ext cx="0" cy="0"/>
          <a:chOff x="0" y="0"/>
          <a:chExt cx="0" cy="0"/>
        </a:xfrm>
      </p:grpSpPr>
      <p:sp>
        <p:nvSpPr>
          <p:cNvPr id="191" name="Google Shape;191;g33411ff847d_1_819"/>
          <p:cNvSpPr txBox="1"/>
          <p:nvPr/>
        </p:nvSpPr>
        <p:spPr>
          <a:xfrm>
            <a:off x="972764" y="2514506"/>
            <a:ext cx="10246471" cy="2468159"/>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700" b="1" i="0" u="none" strike="noStrike" kern="0" cap="none" spc="0" normalizeH="0" baseline="0" noProof="0" dirty="0">
                <a:ln>
                  <a:noFill/>
                </a:ln>
                <a:solidFill>
                  <a:srgbClr val="FFFFFF"/>
                </a:solidFill>
                <a:effectLst/>
                <a:uLnTx/>
                <a:uFillTx/>
                <a:latin typeface="Montserrat"/>
                <a:ea typeface="Montserrat"/>
                <a:cs typeface="Montserrat"/>
                <a:sym typeface="Montserrat"/>
              </a:rPr>
              <a:t>KEY TAKEOUTS FROM DIGITAL STRATEGY</a:t>
            </a:r>
            <a:endParaRPr kumimoji="0" sz="6700" b="1" i="0" u="none" strike="noStrike" kern="0" cap="none" spc="0" normalizeH="0" baseline="0" noProof="0" dirty="0">
              <a:ln>
                <a:noFill/>
              </a:ln>
              <a:solidFill>
                <a:srgbClr val="E7E6E6"/>
              </a:solidFill>
              <a:effectLst/>
              <a:uLnTx/>
              <a:uFillTx/>
              <a:latin typeface="Montserrat"/>
              <a:ea typeface="Montserrat"/>
              <a:cs typeface="Montserrat"/>
              <a:sym typeface="Montserrat"/>
            </a:endParaRPr>
          </a:p>
        </p:txBody>
      </p:sp>
      <p:pic>
        <p:nvPicPr>
          <p:cNvPr id="8" name="Graphic 7">
            <a:extLst>
              <a:ext uri="{FF2B5EF4-FFF2-40B4-BE49-F238E27FC236}">
                <a16:creationId xmlns:a16="http://schemas.microsoft.com/office/drawing/2014/main" id="{B974BCE6-8C36-2E05-95C3-5BB125B82F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9750" y="903671"/>
            <a:ext cx="2232500" cy="1414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CB54D38C-C3BE-957B-736C-07EA32686080}"/>
            </a:ext>
          </a:extLst>
        </p:cNvPr>
        <p:cNvGrpSpPr/>
        <p:nvPr/>
      </p:nvGrpSpPr>
      <p:grpSpPr>
        <a:xfrm>
          <a:off x="0" y="0"/>
          <a:ext cx="0" cy="0"/>
          <a:chOff x="0" y="0"/>
          <a:chExt cx="0" cy="0"/>
        </a:xfrm>
      </p:grpSpPr>
      <p:sp>
        <p:nvSpPr>
          <p:cNvPr id="160" name="Google Shape;160;g33411ff847d_0_13">
            <a:extLst>
              <a:ext uri="{FF2B5EF4-FFF2-40B4-BE49-F238E27FC236}">
                <a16:creationId xmlns:a16="http://schemas.microsoft.com/office/drawing/2014/main" id="{3BF8383E-5D76-4868-8B57-90F4187A3B8C}"/>
              </a:ext>
            </a:extLst>
          </p:cNvPr>
          <p:cNvSpPr txBox="1"/>
          <p:nvPr/>
        </p:nvSpPr>
        <p:spPr>
          <a:xfrm>
            <a:off x="457800" y="317397"/>
            <a:ext cx="857346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OVERVIEW</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8" name="Google Shape;122;g33411ff847d_0_1017">
            <a:extLst>
              <a:ext uri="{FF2B5EF4-FFF2-40B4-BE49-F238E27FC236}">
                <a16:creationId xmlns:a16="http://schemas.microsoft.com/office/drawing/2014/main" id="{88EF93BC-F3B3-C378-6400-5A646BA7A506}"/>
              </a:ext>
            </a:extLst>
          </p:cNvPr>
          <p:cNvSpPr/>
          <p:nvPr/>
        </p:nvSpPr>
        <p:spPr>
          <a:xfrm>
            <a:off x="689967" y="1228326"/>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8" name="Google Shape;160;g33411ff847d_0_13">
            <a:extLst>
              <a:ext uri="{FF2B5EF4-FFF2-40B4-BE49-F238E27FC236}">
                <a16:creationId xmlns:a16="http://schemas.microsoft.com/office/drawing/2014/main" id="{96E5C13D-ED1A-0844-0048-D4BCD37307C5}"/>
              </a:ext>
            </a:extLst>
          </p:cNvPr>
          <p:cNvSpPr txBox="1"/>
          <p:nvPr/>
        </p:nvSpPr>
        <p:spPr>
          <a:xfrm>
            <a:off x="1422278" y="1789590"/>
            <a:ext cx="7351631"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E.G. A DIGITAL CONTENT FOR THE MONTH OF MARCH</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33" name="TextBox 32">
            <a:extLst>
              <a:ext uri="{FF2B5EF4-FFF2-40B4-BE49-F238E27FC236}">
                <a16:creationId xmlns:a16="http://schemas.microsoft.com/office/drawing/2014/main" id="{EB6781E1-2A04-2CE9-4982-C5732A7F8BE7}"/>
              </a:ext>
            </a:extLst>
          </p:cNvPr>
          <p:cNvSpPr txBox="1"/>
          <p:nvPr/>
        </p:nvSpPr>
        <p:spPr>
          <a:xfrm>
            <a:off x="1164921" y="2621491"/>
            <a:ext cx="7866344" cy="212301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Digital content for the month of March centered around the launch of our new product offering, to be executed across </a:t>
            </a:r>
            <a:r>
              <a:rPr kumimoji="0" lang="en-US" sz="1800" b="1"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[state channels]</a:t>
            </a:r>
            <a:r>
              <a:rPr kumimoji="0" lang="en-US" sz="1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 starting from </a:t>
            </a:r>
            <a:r>
              <a:rPr kumimoji="0" lang="en-US" sz="1800" b="1"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[state date] </a:t>
            </a:r>
            <a:r>
              <a:rPr kumimoji="0" lang="en-US" sz="1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to </a:t>
            </a:r>
            <a:r>
              <a:rPr kumimoji="0" lang="en-US" sz="1800" b="1"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[state date]. </a:t>
            </a:r>
            <a:r>
              <a:rPr kumimoji="0" lang="en-US" sz="18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The campaign aims to </a:t>
            </a:r>
            <a:r>
              <a:rPr kumimoji="0" lang="en-US" sz="1800" b="0"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[E.g. increase brand awareness, boost engagement, and drive traffic to a dedicated landing page]</a:t>
            </a:r>
            <a:endParaRPr kumimoji="0" lang="en-GH" sz="1800" b="0" i="0" u="none" strike="noStrike" kern="0" cap="none" spc="0" normalizeH="0" baseline="0" noProof="0" dirty="0">
              <a:ln>
                <a:noFill/>
              </a:ln>
              <a:solidFill>
                <a:srgbClr val="FF0000"/>
              </a:solidFill>
              <a:effectLst/>
              <a:uLnTx/>
              <a:uFillTx/>
              <a:latin typeface="Montserrat" panose="00000500000000000000" pitchFamily="2" charset="0"/>
              <a:cs typeface="Arial"/>
              <a:sym typeface="Arial"/>
            </a:endParaRPr>
          </a:p>
        </p:txBody>
      </p:sp>
    </p:spTree>
    <p:extLst>
      <p:ext uri="{BB962C8B-B14F-4D97-AF65-F5344CB8AC3E}">
        <p14:creationId xmlns:p14="http://schemas.microsoft.com/office/powerpoint/2010/main" val="24324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a:extLst>
            <a:ext uri="{FF2B5EF4-FFF2-40B4-BE49-F238E27FC236}">
              <a16:creationId xmlns:a16="http://schemas.microsoft.com/office/drawing/2014/main" id="{09D0F30B-397B-EC52-F564-6E86611D50DC}"/>
            </a:ext>
          </a:extLst>
        </p:cNvPr>
        <p:cNvGrpSpPr/>
        <p:nvPr/>
      </p:nvGrpSpPr>
      <p:grpSpPr>
        <a:xfrm>
          <a:off x="0" y="0"/>
          <a:ext cx="0" cy="0"/>
          <a:chOff x="0" y="0"/>
          <a:chExt cx="0" cy="0"/>
        </a:xfrm>
      </p:grpSpPr>
      <p:sp>
        <p:nvSpPr>
          <p:cNvPr id="121" name="Google Shape;121;g33411ff847d_0_1017">
            <a:extLst>
              <a:ext uri="{FF2B5EF4-FFF2-40B4-BE49-F238E27FC236}">
                <a16:creationId xmlns:a16="http://schemas.microsoft.com/office/drawing/2014/main" id="{68795499-4152-83B7-5FD1-4E10407EEA2F}"/>
              </a:ext>
            </a:extLst>
          </p:cNvPr>
          <p:cNvSpPr txBox="1"/>
          <p:nvPr/>
        </p:nvSpPr>
        <p:spPr>
          <a:xfrm>
            <a:off x="1264069" y="271970"/>
            <a:ext cx="952890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DIGITAL GOALS </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128" name="Google Shape;128;g33411ff847d_0_1017">
            <a:extLst>
              <a:ext uri="{FF2B5EF4-FFF2-40B4-BE49-F238E27FC236}">
                <a16:creationId xmlns:a16="http://schemas.microsoft.com/office/drawing/2014/main" id="{09557137-F358-D5E2-7A0E-C0DACD2D883B}"/>
              </a:ext>
            </a:extLst>
          </p:cNvPr>
          <p:cNvSpPr/>
          <p:nvPr/>
        </p:nvSpPr>
        <p:spPr>
          <a:xfrm>
            <a:off x="3226657" y="1446022"/>
            <a:ext cx="7809223" cy="1029075"/>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12" name="Google Shape;128;g33411ff847d_0_1017">
            <a:extLst>
              <a:ext uri="{FF2B5EF4-FFF2-40B4-BE49-F238E27FC236}">
                <a16:creationId xmlns:a16="http://schemas.microsoft.com/office/drawing/2014/main" id="{462FC22A-87BA-956C-0678-3C4A17A18832}"/>
              </a:ext>
            </a:extLst>
          </p:cNvPr>
          <p:cNvSpPr/>
          <p:nvPr/>
        </p:nvSpPr>
        <p:spPr>
          <a:xfrm>
            <a:off x="966169" y="1563813"/>
            <a:ext cx="1848401" cy="793495"/>
          </a:xfrm>
          <a:prstGeom prst="roundRect">
            <a:avLst>
              <a:gd name="adj" fmla="val 25535"/>
            </a:avLst>
          </a:prstGeom>
          <a:solidFill>
            <a:srgbClr val="001B6D"/>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600" b="1" i="0" u="none" strike="noStrike" kern="0" cap="none" spc="0" normalizeH="0" baseline="0" noProof="0" dirty="0">
                <a:ln>
                  <a:noFill/>
                </a:ln>
                <a:solidFill>
                  <a:srgbClr val="FFFFFF"/>
                </a:solidFill>
                <a:effectLst/>
                <a:uLnTx/>
                <a:uFillTx/>
                <a:latin typeface="Montserrat"/>
                <a:ea typeface="Montserrat"/>
                <a:cs typeface="Montserrat"/>
                <a:sym typeface="Montserrat"/>
              </a:rPr>
              <a:t>GOAL 1:</a:t>
            </a:r>
          </a:p>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600" b="1" i="0" u="none" strike="noStrike" kern="0" cap="none" spc="0" normalizeH="0" baseline="0" noProof="0" dirty="0">
                <a:ln>
                  <a:noFill/>
                </a:ln>
                <a:solidFill>
                  <a:srgbClr val="FFFFFF"/>
                </a:solidFill>
                <a:effectLst/>
                <a:uLnTx/>
                <a:uFillTx/>
                <a:latin typeface="Montserrat"/>
                <a:ea typeface="Montserrat"/>
                <a:cs typeface="Montserrat"/>
                <a:sym typeface="Montserrat"/>
              </a:rPr>
              <a:t>AWARENESS</a:t>
            </a:r>
            <a:endParaRPr kumimoji="0" sz="16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3" name="TextBox 2">
            <a:extLst>
              <a:ext uri="{FF2B5EF4-FFF2-40B4-BE49-F238E27FC236}">
                <a16:creationId xmlns:a16="http://schemas.microsoft.com/office/drawing/2014/main" id="{75B28C57-D24E-5A58-E2FA-062C2082D022}"/>
              </a:ext>
            </a:extLst>
          </p:cNvPr>
          <p:cNvSpPr txBox="1"/>
          <p:nvPr/>
        </p:nvSpPr>
        <p:spPr>
          <a:xfrm>
            <a:off x="3226656" y="1622194"/>
            <a:ext cx="7809223" cy="70224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Pts val="1333"/>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rPr>
              <a:t>E.g. Increase awareness of new product offering by 10%, measurable by online social listening in brand mentions and sentiments.</a:t>
            </a:r>
          </a:p>
        </p:txBody>
      </p:sp>
      <p:sp>
        <p:nvSpPr>
          <p:cNvPr id="6" name="Google Shape;128;g33411ff847d_0_1017">
            <a:extLst>
              <a:ext uri="{FF2B5EF4-FFF2-40B4-BE49-F238E27FC236}">
                <a16:creationId xmlns:a16="http://schemas.microsoft.com/office/drawing/2014/main" id="{4053F4B1-260C-BF22-9508-CD9712C02551}"/>
              </a:ext>
            </a:extLst>
          </p:cNvPr>
          <p:cNvSpPr/>
          <p:nvPr/>
        </p:nvSpPr>
        <p:spPr>
          <a:xfrm>
            <a:off x="966168" y="3026838"/>
            <a:ext cx="1848401" cy="793495"/>
          </a:xfrm>
          <a:prstGeom prst="roundRect">
            <a:avLst>
              <a:gd name="adj" fmla="val 25535"/>
            </a:avLst>
          </a:prstGeom>
          <a:solidFill>
            <a:srgbClr val="001B6D"/>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600" b="1" i="0" u="none" strike="noStrike" kern="0" cap="none" spc="0" normalizeH="0" baseline="0" noProof="0" dirty="0">
                <a:ln>
                  <a:noFill/>
                </a:ln>
                <a:solidFill>
                  <a:srgbClr val="FFFFFF"/>
                </a:solidFill>
                <a:effectLst/>
                <a:uLnTx/>
                <a:uFillTx/>
                <a:latin typeface="Montserrat"/>
                <a:ea typeface="Montserrat"/>
                <a:cs typeface="Montserrat"/>
                <a:sym typeface="Montserrat"/>
              </a:rPr>
              <a:t>GOAL 2</a:t>
            </a:r>
            <a:endParaRPr kumimoji="0" sz="16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7" name="Google Shape;128;g33411ff847d_0_1017">
            <a:extLst>
              <a:ext uri="{FF2B5EF4-FFF2-40B4-BE49-F238E27FC236}">
                <a16:creationId xmlns:a16="http://schemas.microsoft.com/office/drawing/2014/main" id="{F8D7E287-E591-A711-5C0C-E24D683FCC85}"/>
              </a:ext>
            </a:extLst>
          </p:cNvPr>
          <p:cNvSpPr/>
          <p:nvPr/>
        </p:nvSpPr>
        <p:spPr>
          <a:xfrm>
            <a:off x="3226656" y="2962139"/>
            <a:ext cx="7809223" cy="1029075"/>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4" name="TextBox 3">
            <a:extLst>
              <a:ext uri="{FF2B5EF4-FFF2-40B4-BE49-F238E27FC236}">
                <a16:creationId xmlns:a16="http://schemas.microsoft.com/office/drawing/2014/main" id="{712D9566-6368-E28F-F18D-79EC6436467E}"/>
              </a:ext>
            </a:extLst>
          </p:cNvPr>
          <p:cNvSpPr txBox="1"/>
          <p:nvPr/>
        </p:nvSpPr>
        <p:spPr>
          <a:xfrm>
            <a:off x="3101843" y="3240586"/>
            <a:ext cx="7934034" cy="37907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Pts val="1333"/>
              <a:buFont typeface="Arial"/>
              <a:buNone/>
              <a:tabLst/>
              <a:defRPr/>
            </a:pPr>
            <a:r>
              <a:rPr kumimoji="0" lang="en-US" sz="1400" b="1" i="0" u="none" strike="noStrike" kern="0" cap="none" spc="0" normalizeH="0" baseline="0" noProof="0" dirty="0">
                <a:ln>
                  <a:noFill/>
                </a:ln>
                <a:solidFill>
                  <a:srgbClr val="FF0000"/>
                </a:solidFill>
                <a:effectLst/>
                <a:uLnTx/>
                <a:uFillTx/>
                <a:latin typeface="Montserrat"/>
                <a:ea typeface="Montserrat"/>
                <a:cs typeface="Montserrat"/>
                <a:sym typeface="Montserrat"/>
              </a:rPr>
              <a:t>[State using input for Goal 1 as an Example]</a:t>
            </a:r>
          </a:p>
        </p:txBody>
      </p:sp>
      <p:sp>
        <p:nvSpPr>
          <p:cNvPr id="8" name="Google Shape;128;g33411ff847d_0_1017">
            <a:extLst>
              <a:ext uri="{FF2B5EF4-FFF2-40B4-BE49-F238E27FC236}">
                <a16:creationId xmlns:a16="http://schemas.microsoft.com/office/drawing/2014/main" id="{5378828B-CA3A-B645-8E5A-874241D4384F}"/>
              </a:ext>
            </a:extLst>
          </p:cNvPr>
          <p:cNvSpPr/>
          <p:nvPr/>
        </p:nvSpPr>
        <p:spPr>
          <a:xfrm>
            <a:off x="966168" y="4489863"/>
            <a:ext cx="1848401" cy="793495"/>
          </a:xfrm>
          <a:prstGeom prst="roundRect">
            <a:avLst>
              <a:gd name="adj" fmla="val 25535"/>
            </a:avLst>
          </a:prstGeom>
          <a:solidFill>
            <a:srgbClr val="001B6D"/>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r>
              <a:rPr kumimoji="0" lang="en-US" sz="1600" b="1" i="0" u="none" strike="noStrike" kern="0" cap="none" spc="0" normalizeH="0" baseline="0" noProof="0" dirty="0">
                <a:ln>
                  <a:noFill/>
                </a:ln>
                <a:solidFill>
                  <a:srgbClr val="FFFFFF"/>
                </a:solidFill>
                <a:effectLst/>
                <a:uLnTx/>
                <a:uFillTx/>
                <a:latin typeface="Montserrat"/>
                <a:ea typeface="Montserrat"/>
                <a:cs typeface="Montserrat"/>
                <a:sym typeface="Montserrat"/>
              </a:rPr>
              <a:t>GOAL 3</a:t>
            </a:r>
            <a:endParaRPr kumimoji="0" sz="16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9" name="Google Shape;128;g33411ff847d_0_1017">
            <a:extLst>
              <a:ext uri="{FF2B5EF4-FFF2-40B4-BE49-F238E27FC236}">
                <a16:creationId xmlns:a16="http://schemas.microsoft.com/office/drawing/2014/main" id="{A5D54EFF-F6E6-D17A-AEAA-EE4027303EF3}"/>
              </a:ext>
            </a:extLst>
          </p:cNvPr>
          <p:cNvSpPr/>
          <p:nvPr/>
        </p:nvSpPr>
        <p:spPr>
          <a:xfrm>
            <a:off x="3226654" y="4335646"/>
            <a:ext cx="7809223" cy="1029075"/>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5" name="TextBox 4">
            <a:extLst>
              <a:ext uri="{FF2B5EF4-FFF2-40B4-BE49-F238E27FC236}">
                <a16:creationId xmlns:a16="http://schemas.microsoft.com/office/drawing/2014/main" id="{58FD0F78-EB0D-14F2-597E-11C72E98E5F3}"/>
              </a:ext>
            </a:extLst>
          </p:cNvPr>
          <p:cNvSpPr txBox="1"/>
          <p:nvPr/>
        </p:nvSpPr>
        <p:spPr>
          <a:xfrm>
            <a:off x="3226654" y="4489863"/>
            <a:ext cx="7595833" cy="37907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Pts val="1333"/>
              <a:buFont typeface="Arial"/>
              <a:buNone/>
              <a:tabLst/>
              <a:defRPr/>
            </a:pPr>
            <a:r>
              <a:rPr kumimoji="0" lang="en-US" sz="1400" b="1" i="0" u="none" strike="noStrike" kern="0" cap="none" spc="0" normalizeH="0" baseline="0" noProof="0" dirty="0">
                <a:ln>
                  <a:noFill/>
                </a:ln>
                <a:solidFill>
                  <a:srgbClr val="FF0000"/>
                </a:solidFill>
                <a:effectLst/>
                <a:uLnTx/>
                <a:uFillTx/>
                <a:latin typeface="Montserrat"/>
                <a:ea typeface="Montserrat"/>
                <a:cs typeface="Montserrat"/>
                <a:sym typeface="Montserrat"/>
              </a:rPr>
              <a:t>[State using input for Goal 1 as an Example]</a:t>
            </a:r>
          </a:p>
        </p:txBody>
      </p:sp>
    </p:spTree>
    <p:extLst>
      <p:ext uri="{BB962C8B-B14F-4D97-AF65-F5344CB8AC3E}">
        <p14:creationId xmlns:p14="http://schemas.microsoft.com/office/powerpoint/2010/main" val="414007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63CE28C4-1FF3-0692-52E4-D86FD66968AC}"/>
            </a:ext>
          </a:extLst>
        </p:cNvPr>
        <p:cNvGrpSpPr/>
        <p:nvPr/>
      </p:nvGrpSpPr>
      <p:grpSpPr>
        <a:xfrm>
          <a:off x="0" y="0"/>
          <a:ext cx="0" cy="0"/>
          <a:chOff x="0" y="0"/>
          <a:chExt cx="0" cy="0"/>
        </a:xfrm>
      </p:grpSpPr>
      <p:sp>
        <p:nvSpPr>
          <p:cNvPr id="160" name="Google Shape;160;g33411ff847d_0_13">
            <a:extLst>
              <a:ext uri="{FF2B5EF4-FFF2-40B4-BE49-F238E27FC236}">
                <a16:creationId xmlns:a16="http://schemas.microsoft.com/office/drawing/2014/main" id="{355A000C-B91F-DA62-4B19-ED715646C5A6}"/>
              </a:ext>
            </a:extLst>
          </p:cNvPr>
          <p:cNvSpPr txBox="1"/>
          <p:nvPr/>
        </p:nvSpPr>
        <p:spPr>
          <a:xfrm>
            <a:off x="457801" y="317397"/>
            <a:ext cx="5441554"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DIGITAL ECOSYSTEM</a:t>
            </a:r>
            <a:endParaRPr kumimoji="0"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8" name="Google Shape;122;g33411ff847d_0_1017">
            <a:extLst>
              <a:ext uri="{FF2B5EF4-FFF2-40B4-BE49-F238E27FC236}">
                <a16:creationId xmlns:a16="http://schemas.microsoft.com/office/drawing/2014/main" id="{FB033679-9A85-CC31-1ABB-FEDEC5BCEBF0}"/>
              </a:ext>
            </a:extLst>
          </p:cNvPr>
          <p:cNvSpPr/>
          <p:nvPr/>
        </p:nvSpPr>
        <p:spPr>
          <a:xfrm>
            <a:off x="2806866" y="1278194"/>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grpSp>
        <p:nvGrpSpPr>
          <p:cNvPr id="22" name="Group 21">
            <a:extLst>
              <a:ext uri="{FF2B5EF4-FFF2-40B4-BE49-F238E27FC236}">
                <a16:creationId xmlns:a16="http://schemas.microsoft.com/office/drawing/2014/main" id="{1A1644B2-AB3F-9A39-F914-4600E00F6D90}"/>
              </a:ext>
            </a:extLst>
          </p:cNvPr>
          <p:cNvGrpSpPr/>
          <p:nvPr/>
        </p:nvGrpSpPr>
        <p:grpSpPr>
          <a:xfrm>
            <a:off x="585033" y="2420474"/>
            <a:ext cx="1829470" cy="1897366"/>
            <a:chOff x="585033" y="2420474"/>
            <a:chExt cx="1829470" cy="1897366"/>
          </a:xfrm>
        </p:grpSpPr>
        <p:sp>
          <p:nvSpPr>
            <p:cNvPr id="13" name="Freeform: Shape 12">
              <a:extLst>
                <a:ext uri="{FF2B5EF4-FFF2-40B4-BE49-F238E27FC236}">
                  <a16:creationId xmlns:a16="http://schemas.microsoft.com/office/drawing/2014/main" id="{208AC98D-1C22-D5D9-53D2-09604369673B}"/>
                </a:ext>
              </a:extLst>
            </p:cNvPr>
            <p:cNvSpPr/>
            <p:nvPr/>
          </p:nvSpPr>
          <p:spPr>
            <a:xfrm>
              <a:off x="585033" y="2420474"/>
              <a:ext cx="1829470" cy="1897366"/>
            </a:xfrm>
            <a:custGeom>
              <a:avLst/>
              <a:gdLst>
                <a:gd name="connsiteX0" fmla="*/ 124899 w 1829470"/>
                <a:gd name="connsiteY0" fmla="*/ 359574 h 1897366"/>
                <a:gd name="connsiteX1" fmla="*/ 3319 w 1829470"/>
                <a:gd name="connsiteY1" fmla="*/ 281104 h 1897366"/>
                <a:gd name="connsiteX2" fmla="*/ 149925 w 1829470"/>
                <a:gd name="connsiteY2" fmla="*/ 2422 h 1897366"/>
                <a:gd name="connsiteX3" fmla="*/ 1408192 w 1829470"/>
                <a:gd name="connsiteY3" fmla="*/ 0 h 1897366"/>
                <a:gd name="connsiteX4" fmla="*/ 1577565 w 1829470"/>
                <a:gd name="connsiteY4" fmla="*/ 164852 h 1897366"/>
                <a:gd name="connsiteX5" fmla="*/ 1578372 w 1829470"/>
                <a:gd name="connsiteY5" fmla="*/ 968928 h 1897366"/>
                <a:gd name="connsiteX6" fmla="*/ 1656035 w 1829470"/>
                <a:gd name="connsiteY6" fmla="*/ 1047398 h 1897366"/>
                <a:gd name="connsiteX7" fmla="*/ 1818142 w 1829470"/>
                <a:gd name="connsiteY7" fmla="*/ 1113759 h 1897366"/>
                <a:gd name="connsiteX8" fmla="*/ 1826054 w 1829470"/>
                <a:gd name="connsiteY8" fmla="*/ 1420212 h 1897366"/>
                <a:gd name="connsiteX9" fmla="*/ 1180532 w 1829470"/>
                <a:gd name="connsiteY9" fmla="*/ 1832422 h 1897366"/>
                <a:gd name="connsiteX10" fmla="*/ 193197 w 1829470"/>
                <a:gd name="connsiteY10" fmla="*/ 1832422 h 1897366"/>
                <a:gd name="connsiteX11" fmla="*/ 124899 w 1829470"/>
                <a:gd name="connsiteY11" fmla="*/ 1769291 h 1897366"/>
                <a:gd name="connsiteX12" fmla="*/ 124899 w 1829470"/>
                <a:gd name="connsiteY12" fmla="*/ 359574 h 1897366"/>
                <a:gd name="connsiteX13" fmla="*/ 1253674 w 1829470"/>
                <a:gd name="connsiteY13" fmla="*/ 76048 h 1897366"/>
                <a:gd name="connsiteX14" fmla="*/ 152832 w 1829470"/>
                <a:gd name="connsiteY14" fmla="*/ 76048 h 1897366"/>
                <a:gd name="connsiteX15" fmla="*/ 79367 w 1829470"/>
                <a:gd name="connsiteY15" fmla="*/ 149513 h 1897366"/>
                <a:gd name="connsiteX16" fmla="*/ 79367 w 1829470"/>
                <a:gd name="connsiteY16" fmla="*/ 276099 h 1897366"/>
                <a:gd name="connsiteX17" fmla="*/ 86955 w 1829470"/>
                <a:gd name="connsiteY17" fmla="*/ 283687 h 1897366"/>
                <a:gd name="connsiteX18" fmla="*/ 552609 w 1829470"/>
                <a:gd name="connsiteY18" fmla="*/ 283687 h 1897366"/>
                <a:gd name="connsiteX19" fmla="*/ 572792 w 1829470"/>
                <a:gd name="connsiteY19" fmla="*/ 304031 h 1897366"/>
                <a:gd name="connsiteX20" fmla="*/ 542437 w 1829470"/>
                <a:gd name="connsiteY20" fmla="*/ 359574 h 1897366"/>
                <a:gd name="connsiteX21" fmla="*/ 200786 w 1829470"/>
                <a:gd name="connsiteY21" fmla="*/ 359574 h 1897366"/>
                <a:gd name="connsiteX22" fmla="*/ 200786 w 1829470"/>
                <a:gd name="connsiteY22" fmla="*/ 1754113 h 1897366"/>
                <a:gd name="connsiteX23" fmla="*/ 208374 w 1829470"/>
                <a:gd name="connsiteY23" fmla="*/ 1761702 h 1897366"/>
                <a:gd name="connsiteX24" fmla="*/ 1101739 w 1829470"/>
                <a:gd name="connsiteY24" fmla="*/ 1761702 h 1897366"/>
                <a:gd name="connsiteX25" fmla="*/ 785275 w 1829470"/>
                <a:gd name="connsiteY25" fmla="*/ 1351752 h 1897366"/>
                <a:gd name="connsiteX26" fmla="*/ 981773 w 1829470"/>
                <a:gd name="connsiteY26" fmla="*/ 1170432 h 1897366"/>
                <a:gd name="connsiteX27" fmla="*/ 1086400 w 1829470"/>
                <a:gd name="connsiteY27" fmla="*/ 1275866 h 1897366"/>
                <a:gd name="connsiteX28" fmla="*/ 1086400 w 1829470"/>
                <a:gd name="connsiteY28" fmla="*/ 681043 h 1897366"/>
                <a:gd name="connsiteX29" fmla="*/ 1312769 w 1829470"/>
                <a:gd name="connsiteY29" fmla="*/ 631797 h 1897366"/>
                <a:gd name="connsiteX30" fmla="*/ 1329238 w 1829470"/>
                <a:gd name="connsiteY30" fmla="*/ 676038 h 1897366"/>
                <a:gd name="connsiteX31" fmla="*/ 1329238 w 1829470"/>
                <a:gd name="connsiteY31" fmla="*/ 901276 h 1897366"/>
                <a:gd name="connsiteX32" fmla="*/ 1471001 w 1829470"/>
                <a:gd name="connsiteY32" fmla="*/ 944386 h 1897366"/>
                <a:gd name="connsiteX33" fmla="*/ 1501355 w 1829470"/>
                <a:gd name="connsiteY33" fmla="*/ 964569 h 1897366"/>
                <a:gd name="connsiteX34" fmla="*/ 1497964 w 1829470"/>
                <a:gd name="connsiteY34" fmla="*/ 148060 h 1897366"/>
                <a:gd name="connsiteX35" fmla="*/ 1313092 w 1829470"/>
                <a:gd name="connsiteY35" fmla="*/ 123356 h 1897366"/>
                <a:gd name="connsiteX36" fmla="*/ 1205558 w 1829470"/>
                <a:gd name="connsiteY36" fmla="*/ 359897 h 1897366"/>
                <a:gd name="connsiteX37" fmla="*/ 872464 w 1829470"/>
                <a:gd name="connsiteY37" fmla="*/ 358444 h 1897366"/>
                <a:gd name="connsiteX38" fmla="*/ 840979 w 1829470"/>
                <a:gd name="connsiteY38" fmla="*/ 304031 h 1897366"/>
                <a:gd name="connsiteX39" fmla="*/ 861162 w 1829470"/>
                <a:gd name="connsiteY39" fmla="*/ 283687 h 1897366"/>
                <a:gd name="connsiteX40" fmla="*/ 1223158 w 1829470"/>
                <a:gd name="connsiteY40" fmla="*/ 283687 h 1897366"/>
                <a:gd name="connsiteX41" fmla="*/ 1223158 w 1829470"/>
                <a:gd name="connsiteY41" fmla="*/ 164690 h 1897366"/>
                <a:gd name="connsiteX42" fmla="*/ 1239465 w 1829470"/>
                <a:gd name="connsiteY42" fmla="*/ 105111 h 1897366"/>
                <a:gd name="connsiteX43" fmla="*/ 1253512 w 1829470"/>
                <a:gd name="connsiteY43" fmla="*/ 76210 h 1897366"/>
                <a:gd name="connsiteX44" fmla="*/ 1318097 w 1829470"/>
                <a:gd name="connsiteY44" fmla="*/ 1254068 h 1897366"/>
                <a:gd name="connsiteX45" fmla="*/ 1254804 w 1829470"/>
                <a:gd name="connsiteY45" fmla="*/ 1236631 h 1897366"/>
                <a:gd name="connsiteX46" fmla="*/ 1253351 w 1829470"/>
                <a:gd name="connsiteY46" fmla="*/ 681204 h 1897366"/>
                <a:gd name="connsiteX47" fmla="*/ 1162448 w 1829470"/>
                <a:gd name="connsiteY47" fmla="*/ 690892 h 1897366"/>
                <a:gd name="connsiteX48" fmla="*/ 1162771 w 1829470"/>
                <a:gd name="connsiteY48" fmla="*/ 1328986 h 1897366"/>
                <a:gd name="connsiteX49" fmla="*/ 1079780 w 1829470"/>
                <a:gd name="connsiteY49" fmla="*/ 1376133 h 1897366"/>
                <a:gd name="connsiteX50" fmla="*/ 916543 w 1829470"/>
                <a:gd name="connsiteY50" fmla="*/ 1220000 h 1897366"/>
                <a:gd name="connsiteX51" fmla="*/ 849859 w 1829470"/>
                <a:gd name="connsiteY51" fmla="*/ 1307351 h 1897366"/>
                <a:gd name="connsiteX52" fmla="*/ 897329 w 1829470"/>
                <a:gd name="connsiteY52" fmla="*/ 1381461 h 1897366"/>
                <a:gd name="connsiteX53" fmla="*/ 1247054 w 1829470"/>
                <a:gd name="connsiteY53" fmla="*/ 1780916 h 1897366"/>
                <a:gd name="connsiteX54" fmla="*/ 1699952 w 1829470"/>
                <a:gd name="connsiteY54" fmla="*/ 1623330 h 1897366"/>
                <a:gd name="connsiteX55" fmla="*/ 1748552 w 1829470"/>
                <a:gd name="connsiteY55" fmla="*/ 1142660 h 1897366"/>
                <a:gd name="connsiteX56" fmla="*/ 1670889 w 1829470"/>
                <a:gd name="connsiteY56" fmla="*/ 1123608 h 1897366"/>
                <a:gd name="connsiteX57" fmla="*/ 1612925 w 1829470"/>
                <a:gd name="connsiteY57" fmla="*/ 1263595 h 1897366"/>
                <a:gd name="connsiteX58" fmla="*/ 1581601 w 1829470"/>
                <a:gd name="connsiteY58" fmla="*/ 1066774 h 1897366"/>
                <a:gd name="connsiteX59" fmla="*/ 1496673 w 1829470"/>
                <a:gd name="connsiteY59" fmla="*/ 1070972 h 1897366"/>
                <a:gd name="connsiteX60" fmla="*/ 1481818 w 1829470"/>
                <a:gd name="connsiteY60" fmla="*/ 1253423 h 1897366"/>
                <a:gd name="connsiteX61" fmla="*/ 1420625 w 1829470"/>
                <a:gd name="connsiteY61" fmla="*/ 1227912 h 1897366"/>
                <a:gd name="connsiteX62" fmla="*/ 1410776 w 1829470"/>
                <a:gd name="connsiteY62" fmla="*/ 985882 h 1897366"/>
                <a:gd name="connsiteX63" fmla="*/ 1329883 w 1829470"/>
                <a:gd name="connsiteY63" fmla="*/ 1005257 h 1897366"/>
                <a:gd name="connsiteX64" fmla="*/ 1329722 w 1829470"/>
                <a:gd name="connsiteY64" fmla="*/ 1222745 h 1897366"/>
                <a:gd name="connsiteX65" fmla="*/ 1318097 w 1829470"/>
                <a:gd name="connsiteY65" fmla="*/ 1254068 h 189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29470" h="1897366">
                  <a:moveTo>
                    <a:pt x="124899" y="359574"/>
                  </a:moveTo>
                  <a:cubicBezTo>
                    <a:pt x="70002" y="365064"/>
                    <a:pt x="9939" y="342136"/>
                    <a:pt x="3319" y="281104"/>
                  </a:cubicBezTo>
                  <a:cubicBezTo>
                    <a:pt x="-9760" y="158555"/>
                    <a:pt x="11230" y="31323"/>
                    <a:pt x="149925" y="2422"/>
                  </a:cubicBezTo>
                  <a:lnTo>
                    <a:pt x="1408192" y="0"/>
                  </a:lnTo>
                  <a:cubicBezTo>
                    <a:pt x="1501355" y="7266"/>
                    <a:pt x="1567716" y="72012"/>
                    <a:pt x="1577565" y="164852"/>
                  </a:cubicBezTo>
                  <a:lnTo>
                    <a:pt x="1578372" y="968928"/>
                  </a:lnTo>
                  <a:cubicBezTo>
                    <a:pt x="1614539" y="987980"/>
                    <a:pt x="1638759" y="1009778"/>
                    <a:pt x="1656035" y="1047398"/>
                  </a:cubicBezTo>
                  <a:cubicBezTo>
                    <a:pt x="1716744" y="1019627"/>
                    <a:pt x="1796829" y="1048690"/>
                    <a:pt x="1818142" y="1113759"/>
                  </a:cubicBezTo>
                  <a:cubicBezTo>
                    <a:pt x="1834288" y="1163489"/>
                    <a:pt x="1829444" y="1358534"/>
                    <a:pt x="1826054" y="1420212"/>
                  </a:cubicBezTo>
                  <a:cubicBezTo>
                    <a:pt x="1807324" y="1765254"/>
                    <a:pt x="1512173" y="2023431"/>
                    <a:pt x="1180532" y="1832422"/>
                  </a:cubicBezTo>
                  <a:lnTo>
                    <a:pt x="193197" y="1832422"/>
                  </a:lnTo>
                  <a:cubicBezTo>
                    <a:pt x="168009" y="1833552"/>
                    <a:pt x="124899" y="1790927"/>
                    <a:pt x="124899" y="1769291"/>
                  </a:cubicBezTo>
                  <a:lnTo>
                    <a:pt x="124899" y="359574"/>
                  </a:lnTo>
                  <a:close/>
                  <a:moveTo>
                    <a:pt x="1253674" y="76048"/>
                  </a:moveTo>
                  <a:lnTo>
                    <a:pt x="152832" y="76048"/>
                  </a:lnTo>
                  <a:cubicBezTo>
                    <a:pt x="133295" y="76048"/>
                    <a:pt x="79367" y="129815"/>
                    <a:pt x="79367" y="149513"/>
                  </a:cubicBezTo>
                  <a:lnTo>
                    <a:pt x="79367" y="276099"/>
                  </a:lnTo>
                  <a:cubicBezTo>
                    <a:pt x="79367" y="276099"/>
                    <a:pt x="86471" y="283687"/>
                    <a:pt x="86955" y="283687"/>
                  </a:cubicBezTo>
                  <a:lnTo>
                    <a:pt x="552609" y="283687"/>
                  </a:lnTo>
                  <a:cubicBezTo>
                    <a:pt x="554063" y="283687"/>
                    <a:pt x="571500" y="301448"/>
                    <a:pt x="572792" y="304031"/>
                  </a:cubicBezTo>
                  <a:cubicBezTo>
                    <a:pt x="582803" y="325829"/>
                    <a:pt x="565365" y="359574"/>
                    <a:pt x="542437" y="359574"/>
                  </a:cubicBezTo>
                  <a:lnTo>
                    <a:pt x="200786" y="359574"/>
                  </a:lnTo>
                  <a:lnTo>
                    <a:pt x="200786" y="1754113"/>
                  </a:lnTo>
                  <a:cubicBezTo>
                    <a:pt x="200786" y="1754113"/>
                    <a:pt x="207890" y="1761702"/>
                    <a:pt x="208374" y="1761702"/>
                  </a:cubicBezTo>
                  <a:lnTo>
                    <a:pt x="1101739" y="1761702"/>
                  </a:lnTo>
                  <a:cubicBezTo>
                    <a:pt x="996466" y="1625106"/>
                    <a:pt x="884897" y="1492547"/>
                    <a:pt x="785275" y="1351752"/>
                  </a:cubicBezTo>
                  <a:cubicBezTo>
                    <a:pt x="731185" y="1227589"/>
                    <a:pt x="860839" y="1085019"/>
                    <a:pt x="981773" y="1170432"/>
                  </a:cubicBezTo>
                  <a:cubicBezTo>
                    <a:pt x="1022138" y="1198849"/>
                    <a:pt x="1046519" y="1246803"/>
                    <a:pt x="1086400" y="1275866"/>
                  </a:cubicBezTo>
                  <a:lnTo>
                    <a:pt x="1086400" y="681043"/>
                  </a:lnTo>
                  <a:cubicBezTo>
                    <a:pt x="1086400" y="573026"/>
                    <a:pt x="1257226" y="526848"/>
                    <a:pt x="1312769" y="631797"/>
                  </a:cubicBezTo>
                  <a:cubicBezTo>
                    <a:pt x="1315836" y="637771"/>
                    <a:pt x="1329238" y="672324"/>
                    <a:pt x="1329238" y="676038"/>
                  </a:cubicBezTo>
                  <a:lnTo>
                    <a:pt x="1329238" y="901276"/>
                  </a:lnTo>
                  <a:cubicBezTo>
                    <a:pt x="1385103" y="888843"/>
                    <a:pt x="1434995" y="897562"/>
                    <a:pt x="1471001" y="944386"/>
                  </a:cubicBezTo>
                  <a:cubicBezTo>
                    <a:pt x="1482303" y="959079"/>
                    <a:pt x="1488115" y="996861"/>
                    <a:pt x="1501355" y="964569"/>
                  </a:cubicBezTo>
                  <a:cubicBezTo>
                    <a:pt x="1499256" y="692507"/>
                    <a:pt x="1505876" y="419476"/>
                    <a:pt x="1497964" y="148060"/>
                  </a:cubicBezTo>
                  <a:cubicBezTo>
                    <a:pt x="1475037" y="64584"/>
                    <a:pt x="1357170" y="48115"/>
                    <a:pt x="1313092" y="123356"/>
                  </a:cubicBezTo>
                  <a:cubicBezTo>
                    <a:pt x="1266914" y="202311"/>
                    <a:pt x="1357009" y="348110"/>
                    <a:pt x="1205558" y="359897"/>
                  </a:cubicBezTo>
                  <a:cubicBezTo>
                    <a:pt x="1098833" y="368293"/>
                    <a:pt x="980320" y="354246"/>
                    <a:pt x="872464" y="358444"/>
                  </a:cubicBezTo>
                  <a:cubicBezTo>
                    <a:pt x="844693" y="353761"/>
                    <a:pt x="829192" y="331480"/>
                    <a:pt x="840979" y="304031"/>
                  </a:cubicBezTo>
                  <a:cubicBezTo>
                    <a:pt x="842109" y="301609"/>
                    <a:pt x="859709" y="283687"/>
                    <a:pt x="861162" y="283687"/>
                  </a:cubicBezTo>
                  <a:lnTo>
                    <a:pt x="1223158" y="283687"/>
                  </a:lnTo>
                  <a:lnTo>
                    <a:pt x="1223158" y="164690"/>
                  </a:lnTo>
                  <a:cubicBezTo>
                    <a:pt x="1223158" y="154518"/>
                    <a:pt x="1234944" y="116736"/>
                    <a:pt x="1239465" y="105111"/>
                  </a:cubicBezTo>
                  <a:cubicBezTo>
                    <a:pt x="1243986" y="93486"/>
                    <a:pt x="1252866" y="87512"/>
                    <a:pt x="1253512" y="76210"/>
                  </a:cubicBezTo>
                  <a:close/>
                  <a:moveTo>
                    <a:pt x="1318097" y="1254068"/>
                  </a:moveTo>
                  <a:cubicBezTo>
                    <a:pt x="1298237" y="1273767"/>
                    <a:pt x="1262231" y="1262626"/>
                    <a:pt x="1254804" y="1236631"/>
                  </a:cubicBezTo>
                  <a:lnTo>
                    <a:pt x="1253351" y="681204"/>
                  </a:lnTo>
                  <a:cubicBezTo>
                    <a:pt x="1245601" y="631636"/>
                    <a:pt x="1162448" y="636157"/>
                    <a:pt x="1162448" y="690892"/>
                  </a:cubicBezTo>
                  <a:cubicBezTo>
                    <a:pt x="1148401" y="895948"/>
                    <a:pt x="1181662" y="1127160"/>
                    <a:pt x="1162771" y="1328986"/>
                  </a:cubicBezTo>
                  <a:cubicBezTo>
                    <a:pt x="1158250" y="1377909"/>
                    <a:pt x="1125797" y="1403259"/>
                    <a:pt x="1079780" y="1376133"/>
                  </a:cubicBezTo>
                  <a:cubicBezTo>
                    <a:pt x="1037962" y="1351591"/>
                    <a:pt x="953840" y="1224682"/>
                    <a:pt x="916543" y="1220000"/>
                  </a:cubicBezTo>
                  <a:cubicBezTo>
                    <a:pt x="867459" y="1213865"/>
                    <a:pt x="842271" y="1264886"/>
                    <a:pt x="849859" y="1307351"/>
                  </a:cubicBezTo>
                  <a:cubicBezTo>
                    <a:pt x="853896" y="1329471"/>
                    <a:pt x="883120" y="1362086"/>
                    <a:pt x="897329" y="1381461"/>
                  </a:cubicBezTo>
                  <a:cubicBezTo>
                    <a:pt x="973054" y="1484312"/>
                    <a:pt x="1145172" y="1722951"/>
                    <a:pt x="1247054" y="1780916"/>
                  </a:cubicBezTo>
                  <a:cubicBezTo>
                    <a:pt x="1422239" y="1880376"/>
                    <a:pt x="1614862" y="1794479"/>
                    <a:pt x="1699952" y="1623330"/>
                  </a:cubicBezTo>
                  <a:cubicBezTo>
                    <a:pt x="1774225" y="1474301"/>
                    <a:pt x="1744516" y="1303637"/>
                    <a:pt x="1748552" y="1142660"/>
                  </a:cubicBezTo>
                  <a:cubicBezTo>
                    <a:pt x="1741125" y="1109399"/>
                    <a:pt x="1693010" y="1101003"/>
                    <a:pt x="1670889" y="1123608"/>
                  </a:cubicBezTo>
                  <a:cubicBezTo>
                    <a:pt x="1642472" y="1152348"/>
                    <a:pt x="1684775" y="1283616"/>
                    <a:pt x="1612925" y="1263595"/>
                  </a:cubicBezTo>
                  <a:cubicBezTo>
                    <a:pt x="1558028" y="1248256"/>
                    <a:pt x="1594195" y="1110045"/>
                    <a:pt x="1581601" y="1066774"/>
                  </a:cubicBezTo>
                  <a:cubicBezTo>
                    <a:pt x="1571591" y="1032544"/>
                    <a:pt x="1503777" y="1033513"/>
                    <a:pt x="1496673" y="1070972"/>
                  </a:cubicBezTo>
                  <a:cubicBezTo>
                    <a:pt x="1488600" y="1113436"/>
                    <a:pt x="1512012" y="1225974"/>
                    <a:pt x="1481818" y="1253423"/>
                  </a:cubicBezTo>
                  <a:cubicBezTo>
                    <a:pt x="1456953" y="1276027"/>
                    <a:pt x="1424500" y="1261173"/>
                    <a:pt x="1420625" y="1227912"/>
                  </a:cubicBezTo>
                  <a:cubicBezTo>
                    <a:pt x="1414651" y="1176729"/>
                    <a:pt x="1433219" y="1018820"/>
                    <a:pt x="1410776" y="985882"/>
                  </a:cubicBezTo>
                  <a:cubicBezTo>
                    <a:pt x="1393499" y="960532"/>
                    <a:pt x="1335858" y="967313"/>
                    <a:pt x="1329883" y="1005257"/>
                  </a:cubicBezTo>
                  <a:cubicBezTo>
                    <a:pt x="1319873" y="1069518"/>
                    <a:pt x="1337149" y="1156223"/>
                    <a:pt x="1329722" y="1222745"/>
                  </a:cubicBezTo>
                  <a:cubicBezTo>
                    <a:pt x="1328753" y="1231141"/>
                    <a:pt x="1323587" y="1248579"/>
                    <a:pt x="1318097" y="1254068"/>
                  </a:cubicBezTo>
                  <a:close/>
                </a:path>
              </a:pathLst>
            </a:custGeom>
            <a:solidFill>
              <a:srgbClr val="000000"/>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Freeform: Shape 13">
              <a:extLst>
                <a:ext uri="{FF2B5EF4-FFF2-40B4-BE49-F238E27FC236}">
                  <a16:creationId xmlns:a16="http://schemas.microsoft.com/office/drawing/2014/main" id="{DDCADFCA-7AE2-0221-DB75-7CDE4A05B7AA}"/>
                </a:ext>
              </a:extLst>
            </p:cNvPr>
            <p:cNvSpPr/>
            <p:nvPr/>
          </p:nvSpPr>
          <p:spPr>
            <a:xfrm>
              <a:off x="924693" y="2908884"/>
              <a:ext cx="293875" cy="290508"/>
            </a:xfrm>
            <a:custGeom>
              <a:avLst/>
              <a:gdLst>
                <a:gd name="connsiteX0" fmla="*/ 57301 w 293875"/>
                <a:gd name="connsiteY0" fmla="*/ 4046 h 290508"/>
                <a:gd name="connsiteX1" fmla="*/ 232971 w 293875"/>
                <a:gd name="connsiteY1" fmla="*/ 3238 h 290508"/>
                <a:gd name="connsiteX2" fmla="*/ 291581 w 293875"/>
                <a:gd name="connsiteY2" fmla="*/ 71213 h 290508"/>
                <a:gd name="connsiteX3" fmla="*/ 286737 w 293875"/>
                <a:gd name="connsiteY3" fmla="*/ 243492 h 290508"/>
                <a:gd name="connsiteX4" fmla="*/ 226028 w 293875"/>
                <a:gd name="connsiteY4" fmla="*/ 289024 h 290508"/>
                <a:gd name="connsiteX5" fmla="*/ 182595 w 293875"/>
                <a:gd name="connsiteY5" fmla="*/ 285957 h 290508"/>
                <a:gd name="connsiteX6" fmla="*/ 3050 w 293875"/>
                <a:gd name="connsiteY6" fmla="*/ 222987 h 290508"/>
                <a:gd name="connsiteX7" fmla="*/ 3373 w 293875"/>
                <a:gd name="connsiteY7" fmla="*/ 61364 h 290508"/>
                <a:gd name="connsiteX8" fmla="*/ 57463 w 293875"/>
                <a:gd name="connsiteY8" fmla="*/ 4046 h 290508"/>
                <a:gd name="connsiteX9" fmla="*/ 215533 w 293875"/>
                <a:gd name="connsiteY9" fmla="*/ 73635 h 290508"/>
                <a:gd name="connsiteX10" fmla="*/ 78937 w 293875"/>
                <a:gd name="connsiteY10" fmla="*/ 73635 h 290508"/>
                <a:gd name="connsiteX11" fmla="*/ 78937 w 293875"/>
                <a:gd name="connsiteY11" fmla="*/ 215398 h 290508"/>
                <a:gd name="connsiteX12" fmla="*/ 215533 w 293875"/>
                <a:gd name="connsiteY12" fmla="*/ 215398 h 290508"/>
                <a:gd name="connsiteX13" fmla="*/ 215533 w 293875"/>
                <a:gd name="connsiteY13" fmla="*/ 73635 h 29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875" h="290508">
                  <a:moveTo>
                    <a:pt x="57301" y="4046"/>
                  </a:moveTo>
                  <a:cubicBezTo>
                    <a:pt x="85880" y="-1121"/>
                    <a:pt x="203746" y="-1283"/>
                    <a:pt x="232971" y="3238"/>
                  </a:cubicBezTo>
                  <a:cubicBezTo>
                    <a:pt x="265747" y="8244"/>
                    <a:pt x="288029" y="39729"/>
                    <a:pt x="291581" y="71213"/>
                  </a:cubicBezTo>
                  <a:cubicBezTo>
                    <a:pt x="295133" y="102698"/>
                    <a:pt x="295295" y="219112"/>
                    <a:pt x="286737" y="243492"/>
                  </a:cubicBezTo>
                  <a:cubicBezTo>
                    <a:pt x="278180" y="267873"/>
                    <a:pt x="250732" y="286764"/>
                    <a:pt x="226028" y="289024"/>
                  </a:cubicBezTo>
                  <a:cubicBezTo>
                    <a:pt x="212627" y="290316"/>
                    <a:pt x="197934" y="284988"/>
                    <a:pt x="182595" y="285957"/>
                  </a:cubicBezTo>
                  <a:cubicBezTo>
                    <a:pt x="121886" y="289347"/>
                    <a:pt x="13061" y="310014"/>
                    <a:pt x="3050" y="222987"/>
                  </a:cubicBezTo>
                  <a:cubicBezTo>
                    <a:pt x="-663" y="190533"/>
                    <a:pt x="-1471" y="92526"/>
                    <a:pt x="3373" y="61364"/>
                  </a:cubicBezTo>
                  <a:cubicBezTo>
                    <a:pt x="7087" y="37145"/>
                    <a:pt x="33405" y="8405"/>
                    <a:pt x="57463" y="4046"/>
                  </a:cubicBezTo>
                  <a:close/>
                  <a:moveTo>
                    <a:pt x="215533" y="73635"/>
                  </a:moveTo>
                  <a:lnTo>
                    <a:pt x="78937" y="73635"/>
                  </a:lnTo>
                  <a:lnTo>
                    <a:pt x="78937" y="215398"/>
                  </a:lnTo>
                  <a:lnTo>
                    <a:pt x="215533" y="215398"/>
                  </a:lnTo>
                  <a:lnTo>
                    <a:pt x="215533" y="73635"/>
                  </a:ln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Shape 14">
              <a:extLst>
                <a:ext uri="{FF2B5EF4-FFF2-40B4-BE49-F238E27FC236}">
                  <a16:creationId xmlns:a16="http://schemas.microsoft.com/office/drawing/2014/main" id="{AE616197-E8D5-CE28-E139-3674860A07EC}"/>
                </a:ext>
              </a:extLst>
            </p:cNvPr>
            <p:cNvSpPr/>
            <p:nvPr/>
          </p:nvSpPr>
          <p:spPr>
            <a:xfrm>
              <a:off x="926935" y="3336765"/>
              <a:ext cx="643116" cy="82041"/>
            </a:xfrm>
            <a:custGeom>
              <a:avLst/>
              <a:gdLst>
                <a:gd name="connsiteX0" fmla="*/ 24543 w 643116"/>
                <a:gd name="connsiteY0" fmla="*/ 1130 h 82041"/>
                <a:gd name="connsiteX1" fmla="*/ 605803 w 643116"/>
                <a:gd name="connsiteY1" fmla="*/ 0 h 82041"/>
                <a:gd name="connsiteX2" fmla="*/ 595631 w 643116"/>
                <a:gd name="connsiteY2" fmla="*/ 76048 h 82041"/>
                <a:gd name="connsiteX3" fmla="*/ 48924 w 643116"/>
                <a:gd name="connsiteY3" fmla="*/ 76048 h 82041"/>
                <a:gd name="connsiteX4" fmla="*/ 24705 w 643116"/>
                <a:gd name="connsiteY4" fmla="*/ 1130 h 8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116" h="82041">
                  <a:moveTo>
                    <a:pt x="24543" y="1130"/>
                  </a:moveTo>
                  <a:lnTo>
                    <a:pt x="605803" y="0"/>
                  </a:lnTo>
                  <a:cubicBezTo>
                    <a:pt x="664414" y="10011"/>
                    <a:pt x="648591" y="73142"/>
                    <a:pt x="595631" y="76048"/>
                  </a:cubicBezTo>
                  <a:cubicBezTo>
                    <a:pt x="422384" y="61840"/>
                    <a:pt x="218620" y="94939"/>
                    <a:pt x="48924" y="76048"/>
                  </a:cubicBezTo>
                  <a:cubicBezTo>
                    <a:pt x="-1775" y="70397"/>
                    <a:pt x="-18405" y="32938"/>
                    <a:pt x="24705" y="1130"/>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Freeform: Shape 15">
              <a:extLst>
                <a:ext uri="{FF2B5EF4-FFF2-40B4-BE49-F238E27FC236}">
                  <a16:creationId xmlns:a16="http://schemas.microsoft.com/office/drawing/2014/main" id="{E6C03230-5C9D-993C-5F52-3B408F2AE221}"/>
                </a:ext>
              </a:extLst>
            </p:cNvPr>
            <p:cNvSpPr/>
            <p:nvPr/>
          </p:nvSpPr>
          <p:spPr>
            <a:xfrm>
              <a:off x="927220" y="3974537"/>
              <a:ext cx="471308" cy="80195"/>
            </a:xfrm>
            <a:custGeom>
              <a:avLst/>
              <a:gdLst>
                <a:gd name="connsiteX0" fmla="*/ 29263 w 471308"/>
                <a:gd name="connsiteY0" fmla="*/ 1130 h 80195"/>
                <a:gd name="connsiteX1" fmla="*/ 433239 w 471308"/>
                <a:gd name="connsiteY1" fmla="*/ 0 h 80195"/>
                <a:gd name="connsiteX2" fmla="*/ 423067 w 471308"/>
                <a:gd name="connsiteY2" fmla="*/ 76048 h 80195"/>
                <a:gd name="connsiteX3" fmla="*/ 43310 w 471308"/>
                <a:gd name="connsiteY3" fmla="*/ 76048 h 80195"/>
                <a:gd name="connsiteX4" fmla="*/ 29263 w 471308"/>
                <a:gd name="connsiteY4" fmla="*/ 1130 h 8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08" h="80195">
                  <a:moveTo>
                    <a:pt x="29263" y="1130"/>
                  </a:moveTo>
                  <a:lnTo>
                    <a:pt x="433239" y="0"/>
                  </a:lnTo>
                  <a:cubicBezTo>
                    <a:pt x="484261" y="5974"/>
                    <a:pt x="487006" y="68944"/>
                    <a:pt x="423067" y="76048"/>
                  </a:cubicBezTo>
                  <a:cubicBezTo>
                    <a:pt x="304878" y="89126"/>
                    <a:pt x="163922" y="66199"/>
                    <a:pt x="43310" y="76048"/>
                  </a:cubicBezTo>
                  <a:cubicBezTo>
                    <a:pt x="-4966" y="71850"/>
                    <a:pt x="-17399" y="19698"/>
                    <a:pt x="29263" y="1130"/>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Shape 16">
              <a:extLst>
                <a:ext uri="{FF2B5EF4-FFF2-40B4-BE49-F238E27FC236}">
                  <a16:creationId xmlns:a16="http://schemas.microsoft.com/office/drawing/2014/main" id="{01D5CB8D-C175-6DB4-DEB4-BF609CCD9A75}"/>
                </a:ext>
              </a:extLst>
            </p:cNvPr>
            <p:cNvSpPr/>
            <p:nvPr/>
          </p:nvSpPr>
          <p:spPr>
            <a:xfrm>
              <a:off x="927570" y="3546560"/>
              <a:ext cx="379923" cy="73569"/>
            </a:xfrm>
            <a:custGeom>
              <a:avLst/>
              <a:gdLst>
                <a:gd name="connsiteX0" fmla="*/ 368143 w 379923"/>
                <a:gd name="connsiteY0" fmla="*/ 9469 h 73569"/>
                <a:gd name="connsiteX1" fmla="*/ 356841 w 379923"/>
                <a:gd name="connsiteY1" fmla="*/ 73570 h 73569"/>
                <a:gd name="connsiteX2" fmla="*/ 32950 w 379923"/>
                <a:gd name="connsiteY2" fmla="*/ 73570 h 73569"/>
                <a:gd name="connsiteX3" fmla="*/ 28106 w 379923"/>
                <a:gd name="connsiteY3" fmla="*/ 3011 h 73569"/>
                <a:gd name="connsiteX4" fmla="*/ 341987 w 379923"/>
                <a:gd name="connsiteY4" fmla="*/ 2688 h 73569"/>
                <a:gd name="connsiteX5" fmla="*/ 368143 w 379923"/>
                <a:gd name="connsiteY5" fmla="*/ 9469 h 7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923" h="73569">
                  <a:moveTo>
                    <a:pt x="368143" y="9469"/>
                  </a:moveTo>
                  <a:cubicBezTo>
                    <a:pt x="387034" y="24647"/>
                    <a:pt x="383159" y="68564"/>
                    <a:pt x="356841" y="73570"/>
                  </a:cubicBezTo>
                  <a:lnTo>
                    <a:pt x="32950" y="73570"/>
                  </a:lnTo>
                  <a:cubicBezTo>
                    <a:pt x="-10967" y="70663"/>
                    <a:pt x="-9353" y="16735"/>
                    <a:pt x="28106" y="3011"/>
                  </a:cubicBezTo>
                  <a:cubicBezTo>
                    <a:pt x="129665" y="9308"/>
                    <a:pt x="241881" y="-5869"/>
                    <a:pt x="341987" y="2688"/>
                  </a:cubicBezTo>
                  <a:cubicBezTo>
                    <a:pt x="351352" y="3495"/>
                    <a:pt x="360393" y="3172"/>
                    <a:pt x="368143" y="9469"/>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Shape 17">
              <a:extLst>
                <a:ext uri="{FF2B5EF4-FFF2-40B4-BE49-F238E27FC236}">
                  <a16:creationId xmlns:a16="http://schemas.microsoft.com/office/drawing/2014/main" id="{3D24EC62-15BA-AA11-CE9E-70CF9628A73D}"/>
                </a:ext>
              </a:extLst>
            </p:cNvPr>
            <p:cNvSpPr/>
            <p:nvPr/>
          </p:nvSpPr>
          <p:spPr>
            <a:xfrm>
              <a:off x="1297245" y="2911800"/>
              <a:ext cx="372537" cy="73523"/>
            </a:xfrm>
            <a:custGeom>
              <a:avLst/>
              <a:gdLst>
                <a:gd name="connsiteX0" fmla="*/ 11547 w 372537"/>
                <a:gd name="connsiteY0" fmla="*/ 64100 h 73523"/>
                <a:gd name="connsiteX1" fmla="*/ 27854 w 372537"/>
                <a:gd name="connsiteY1" fmla="*/ 0 h 73523"/>
                <a:gd name="connsiteX2" fmla="*/ 341250 w 372537"/>
                <a:gd name="connsiteY2" fmla="*/ 0 h 73523"/>
                <a:gd name="connsiteX3" fmla="*/ 346417 w 372537"/>
                <a:gd name="connsiteY3" fmla="*/ 70558 h 73523"/>
                <a:gd name="connsiteX4" fmla="*/ 37542 w 372537"/>
                <a:gd name="connsiteY4" fmla="*/ 70881 h 73523"/>
                <a:gd name="connsiteX5" fmla="*/ 11385 w 372537"/>
                <a:gd name="connsiteY5" fmla="*/ 64100 h 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37" h="73523">
                  <a:moveTo>
                    <a:pt x="11547" y="64100"/>
                  </a:moveTo>
                  <a:cubicBezTo>
                    <a:pt x="-10735" y="46178"/>
                    <a:pt x="1697" y="6943"/>
                    <a:pt x="27854" y="0"/>
                  </a:cubicBezTo>
                  <a:lnTo>
                    <a:pt x="341250" y="0"/>
                  </a:lnTo>
                  <a:cubicBezTo>
                    <a:pt x="380970" y="6297"/>
                    <a:pt x="383069" y="57965"/>
                    <a:pt x="346417" y="70558"/>
                  </a:cubicBezTo>
                  <a:cubicBezTo>
                    <a:pt x="246473" y="64423"/>
                    <a:pt x="136195" y="79277"/>
                    <a:pt x="37542" y="70881"/>
                  </a:cubicBezTo>
                  <a:cubicBezTo>
                    <a:pt x="28177" y="70074"/>
                    <a:pt x="19135" y="70397"/>
                    <a:pt x="11385" y="64100"/>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Shape 18">
              <a:extLst>
                <a:ext uri="{FF2B5EF4-FFF2-40B4-BE49-F238E27FC236}">
                  <a16:creationId xmlns:a16="http://schemas.microsoft.com/office/drawing/2014/main" id="{3A0CF50B-E39D-24EC-94BD-8B33545DC334}"/>
                </a:ext>
              </a:extLst>
            </p:cNvPr>
            <p:cNvSpPr/>
            <p:nvPr/>
          </p:nvSpPr>
          <p:spPr>
            <a:xfrm>
              <a:off x="926707" y="3762215"/>
              <a:ext cx="345956" cy="80489"/>
            </a:xfrm>
            <a:custGeom>
              <a:avLst/>
              <a:gdLst>
                <a:gd name="connsiteX0" fmla="*/ 24770 w 345956"/>
                <a:gd name="connsiteY0" fmla="*/ 969 h 80489"/>
                <a:gd name="connsiteX1" fmla="*/ 317177 w 345956"/>
                <a:gd name="connsiteY1" fmla="*/ 0 h 80489"/>
                <a:gd name="connsiteX2" fmla="*/ 301676 w 345956"/>
                <a:gd name="connsiteY2" fmla="*/ 75402 h 80489"/>
                <a:gd name="connsiteX3" fmla="*/ 44469 w 345956"/>
                <a:gd name="connsiteY3" fmla="*/ 75402 h 80489"/>
                <a:gd name="connsiteX4" fmla="*/ 24770 w 345956"/>
                <a:gd name="connsiteY4" fmla="*/ 969 h 80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56" h="80489">
                  <a:moveTo>
                    <a:pt x="24770" y="969"/>
                  </a:moveTo>
                  <a:lnTo>
                    <a:pt x="317177" y="0"/>
                  </a:lnTo>
                  <a:cubicBezTo>
                    <a:pt x="362224" y="23412"/>
                    <a:pt x="352375" y="68459"/>
                    <a:pt x="301676" y="75402"/>
                  </a:cubicBezTo>
                  <a:cubicBezTo>
                    <a:pt x="250978" y="82345"/>
                    <a:pt x="93876" y="82022"/>
                    <a:pt x="44469" y="75402"/>
                  </a:cubicBezTo>
                  <a:cubicBezTo>
                    <a:pt x="-4938" y="68782"/>
                    <a:pt x="-15595" y="28902"/>
                    <a:pt x="24770" y="969"/>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Shape 19">
              <a:extLst>
                <a:ext uri="{FF2B5EF4-FFF2-40B4-BE49-F238E27FC236}">
                  <a16:creationId xmlns:a16="http://schemas.microsoft.com/office/drawing/2014/main" id="{35048B9C-5158-F73A-F6CB-18EC27A108D3}"/>
                </a:ext>
              </a:extLst>
            </p:cNvPr>
            <p:cNvSpPr/>
            <p:nvPr/>
          </p:nvSpPr>
          <p:spPr>
            <a:xfrm>
              <a:off x="1297661" y="3124282"/>
              <a:ext cx="308469" cy="75209"/>
            </a:xfrm>
            <a:custGeom>
              <a:avLst/>
              <a:gdLst>
                <a:gd name="connsiteX0" fmla="*/ 23240 w 308469"/>
                <a:gd name="connsiteY0" fmla="*/ 969 h 75209"/>
                <a:gd name="connsiteX1" fmla="*/ 280286 w 308469"/>
                <a:gd name="connsiteY1" fmla="*/ 0 h 75209"/>
                <a:gd name="connsiteX2" fmla="*/ 308057 w 308469"/>
                <a:gd name="connsiteY2" fmla="*/ 42464 h 75209"/>
                <a:gd name="connsiteX3" fmla="*/ 174044 w 308469"/>
                <a:gd name="connsiteY3" fmla="*/ 70397 h 75209"/>
                <a:gd name="connsiteX4" fmla="*/ 27276 w 308469"/>
                <a:gd name="connsiteY4" fmla="*/ 70558 h 75209"/>
                <a:gd name="connsiteX5" fmla="*/ 23078 w 308469"/>
                <a:gd name="connsiteY5" fmla="*/ 807 h 7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469" h="75209">
                  <a:moveTo>
                    <a:pt x="23240" y="969"/>
                  </a:moveTo>
                  <a:lnTo>
                    <a:pt x="280286" y="0"/>
                  </a:lnTo>
                  <a:cubicBezTo>
                    <a:pt x="299661" y="7589"/>
                    <a:pt x="310802" y="21313"/>
                    <a:pt x="308057" y="42464"/>
                  </a:cubicBezTo>
                  <a:cubicBezTo>
                    <a:pt x="301599" y="92356"/>
                    <a:pt x="206821" y="70397"/>
                    <a:pt x="174044" y="70397"/>
                  </a:cubicBezTo>
                  <a:cubicBezTo>
                    <a:pt x="127544" y="70397"/>
                    <a:pt x="75553" y="79600"/>
                    <a:pt x="27276" y="70558"/>
                  </a:cubicBezTo>
                  <a:cubicBezTo>
                    <a:pt x="-7438" y="64100"/>
                    <a:pt x="-9214" y="15500"/>
                    <a:pt x="23078" y="807"/>
                  </a:cubicBezTo>
                  <a:close/>
                </a:path>
              </a:pathLst>
            </a:custGeom>
            <a:solidFill>
              <a:srgbClr val="001B6D"/>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Shape 20">
              <a:extLst>
                <a:ext uri="{FF2B5EF4-FFF2-40B4-BE49-F238E27FC236}">
                  <a16:creationId xmlns:a16="http://schemas.microsoft.com/office/drawing/2014/main" id="{ED1D2094-FD6A-0699-A5B4-499FB6601A4C}"/>
                </a:ext>
              </a:extLst>
            </p:cNvPr>
            <p:cNvSpPr/>
            <p:nvPr/>
          </p:nvSpPr>
          <p:spPr>
            <a:xfrm>
              <a:off x="1254217" y="2703313"/>
              <a:ext cx="74970" cy="74707"/>
            </a:xfrm>
            <a:custGeom>
              <a:avLst/>
              <a:gdLst>
                <a:gd name="connsiteX0" fmla="*/ 9042 w 74970"/>
                <a:gd name="connsiteY0" fmla="*/ 12473 h 74707"/>
                <a:gd name="connsiteX1" fmla="*/ 68621 w 74970"/>
                <a:gd name="connsiteY1" fmla="*/ 59458 h 74707"/>
                <a:gd name="connsiteX2" fmla="*/ 9042 w 74970"/>
                <a:gd name="connsiteY2" fmla="*/ 12473 h 74707"/>
              </a:gdLst>
              <a:ahLst/>
              <a:cxnLst>
                <a:cxn ang="0">
                  <a:pos x="connsiteX0" y="connsiteY0"/>
                </a:cxn>
                <a:cxn ang="0">
                  <a:pos x="connsiteX1" y="connsiteY1"/>
                </a:cxn>
                <a:cxn ang="0">
                  <a:pos x="connsiteX2" y="connsiteY2"/>
                </a:cxn>
              </a:cxnLst>
              <a:rect l="l" t="t" r="r" b="b"/>
              <a:pathLst>
                <a:path w="74970" h="74707">
                  <a:moveTo>
                    <a:pt x="9042" y="12473"/>
                  </a:moveTo>
                  <a:cubicBezTo>
                    <a:pt x="36329" y="-21272"/>
                    <a:pt x="94132" y="19900"/>
                    <a:pt x="68621" y="59458"/>
                  </a:cubicBezTo>
                  <a:cubicBezTo>
                    <a:pt x="43110" y="99016"/>
                    <a:pt x="-24219" y="53807"/>
                    <a:pt x="9042" y="12473"/>
                  </a:cubicBezTo>
                  <a:close/>
                </a:path>
              </a:pathLst>
            </a:custGeom>
            <a:solidFill>
              <a:srgbClr val="000000"/>
            </a:solidFill>
            <a:ln w="16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7" name="Picture 6" descr="A blue infinity symbol on a black background&#10;&#10;AI-generated content may be incorrect.">
            <a:extLst>
              <a:ext uri="{FF2B5EF4-FFF2-40B4-BE49-F238E27FC236}">
                <a16:creationId xmlns:a16="http://schemas.microsoft.com/office/drawing/2014/main" id="{F4DCB3B8-455F-7417-89C9-1D8DA542E9FD}"/>
              </a:ext>
            </a:extLst>
          </p:cNvPr>
          <p:cNvPicPr>
            <a:picLocks noChangeAspect="1"/>
          </p:cNvPicPr>
          <p:nvPr/>
        </p:nvPicPr>
        <p:blipFill>
          <a:blip r:embed="rId3"/>
          <a:stretch>
            <a:fillRect/>
          </a:stretch>
        </p:blipFill>
        <p:spPr>
          <a:xfrm>
            <a:off x="3668514" y="2190035"/>
            <a:ext cx="1269841" cy="1269841"/>
          </a:xfrm>
          <a:prstGeom prst="rect">
            <a:avLst/>
          </a:prstGeom>
        </p:spPr>
      </p:pic>
      <p:pic>
        <p:nvPicPr>
          <p:cNvPr id="10" name="Picture 9" descr="A colorful letter g on a black background&#10;&#10;AI-generated content may be incorrect.">
            <a:extLst>
              <a:ext uri="{FF2B5EF4-FFF2-40B4-BE49-F238E27FC236}">
                <a16:creationId xmlns:a16="http://schemas.microsoft.com/office/drawing/2014/main" id="{86146867-520C-9F36-5F9A-A38E5A12BC73}"/>
              </a:ext>
            </a:extLst>
          </p:cNvPr>
          <p:cNvPicPr>
            <a:picLocks noChangeAspect="1"/>
          </p:cNvPicPr>
          <p:nvPr/>
        </p:nvPicPr>
        <p:blipFill>
          <a:blip r:embed="rId4"/>
          <a:stretch>
            <a:fillRect/>
          </a:stretch>
        </p:blipFill>
        <p:spPr>
          <a:xfrm>
            <a:off x="6572884" y="2300277"/>
            <a:ext cx="1077508" cy="1077508"/>
          </a:xfrm>
          <a:prstGeom prst="rect">
            <a:avLst/>
          </a:prstGeom>
        </p:spPr>
      </p:pic>
      <p:sp>
        <p:nvSpPr>
          <p:cNvPr id="24" name="TextBox 23">
            <a:extLst>
              <a:ext uri="{FF2B5EF4-FFF2-40B4-BE49-F238E27FC236}">
                <a16:creationId xmlns:a16="http://schemas.microsoft.com/office/drawing/2014/main" id="{037AB8E0-1C86-EFF5-A080-55E0FF027A0A}"/>
              </a:ext>
            </a:extLst>
          </p:cNvPr>
          <p:cNvSpPr txBox="1"/>
          <p:nvPr/>
        </p:nvSpPr>
        <p:spPr>
          <a:xfrm>
            <a:off x="3127131" y="3615944"/>
            <a:ext cx="2459575" cy="11691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Montserrat" panose="00000500000000000000" pitchFamily="2" charset="0"/>
                <a:cs typeface="Mongolian Baiti" panose="03000500000000000000" pitchFamily="66" charset="0"/>
                <a:sym typeface="Arial"/>
              </a:rPr>
              <a:t>Mass awareness platform enabling meaningful interactions between brands and users.</a:t>
            </a:r>
            <a:endParaRPr kumimoji="0" lang="en-GH" sz="1200" b="0" i="0" u="none" strike="noStrike" kern="0" cap="none" spc="0" normalizeH="0" baseline="0" noProof="0" dirty="0">
              <a:ln>
                <a:noFill/>
              </a:ln>
              <a:solidFill>
                <a:srgbClr val="000000"/>
              </a:solidFill>
              <a:effectLst/>
              <a:uLnTx/>
              <a:uFillTx/>
              <a:latin typeface="Montserrat" panose="00000500000000000000" pitchFamily="2" charset="0"/>
              <a:cs typeface="Mongolian Baiti" panose="03000500000000000000" pitchFamily="66" charset="0"/>
              <a:sym typeface="Arial"/>
            </a:endParaRPr>
          </a:p>
        </p:txBody>
      </p:sp>
      <p:sp>
        <p:nvSpPr>
          <p:cNvPr id="26" name="TextBox 25">
            <a:extLst>
              <a:ext uri="{FF2B5EF4-FFF2-40B4-BE49-F238E27FC236}">
                <a16:creationId xmlns:a16="http://schemas.microsoft.com/office/drawing/2014/main" id="{9B7FBDD1-3F4A-8B2B-A729-F2001502F5A4}"/>
              </a:ext>
            </a:extLst>
          </p:cNvPr>
          <p:cNvSpPr txBox="1"/>
          <p:nvPr/>
        </p:nvSpPr>
        <p:spPr>
          <a:xfrm>
            <a:off x="5935046" y="3580866"/>
            <a:ext cx="2459574" cy="144610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GH" sz="1200" b="0" i="0" u="none" strike="noStrike" kern="0" cap="none" spc="0" normalizeH="0" baseline="0" noProof="0" dirty="0">
                <a:ln>
                  <a:noFill/>
                </a:ln>
                <a:solidFill>
                  <a:srgbClr val="000000"/>
                </a:solidFill>
                <a:effectLst/>
                <a:uLnTx/>
                <a:uFillTx/>
                <a:latin typeface="Montserrat" panose="00000500000000000000" pitchFamily="2" charset="0"/>
                <a:cs typeface="Mongolian Baiti" panose="03000500000000000000" pitchFamily="66" charset="0"/>
                <a:sym typeface="Arial"/>
              </a:rPr>
              <a:t>Search and discovery engine that drives targeted traffic and enhances brand visibility through optimized content and advertising</a:t>
            </a:r>
          </a:p>
        </p:txBody>
      </p:sp>
      <p:sp>
        <p:nvSpPr>
          <p:cNvPr id="27" name="TextBox 26">
            <a:extLst>
              <a:ext uri="{FF2B5EF4-FFF2-40B4-BE49-F238E27FC236}">
                <a16:creationId xmlns:a16="http://schemas.microsoft.com/office/drawing/2014/main" id="{73AD2E06-0FCF-1315-725A-F0D1B01C99FF}"/>
              </a:ext>
            </a:extLst>
          </p:cNvPr>
          <p:cNvSpPr txBox="1"/>
          <p:nvPr/>
        </p:nvSpPr>
        <p:spPr>
          <a:xfrm>
            <a:off x="8579088" y="3594789"/>
            <a:ext cx="2746731" cy="144610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Montserrat" panose="00000500000000000000" pitchFamily="2" charset="0"/>
                <a:cs typeface="Mongolian Baiti" panose="03000500000000000000" pitchFamily="66" charset="0"/>
                <a:sym typeface="Arial"/>
              </a:rPr>
              <a:t>Video-sharing platform that facilitates engaging storytelling and brand awareness through visual content, reaching diverse audiences effectively</a:t>
            </a:r>
            <a:endParaRPr kumimoji="0" lang="en-GH" sz="1200" b="0" i="0" u="none" strike="noStrike" kern="0" cap="none" spc="0" normalizeH="0" baseline="0" noProof="0" dirty="0">
              <a:ln>
                <a:noFill/>
              </a:ln>
              <a:solidFill>
                <a:srgbClr val="000000"/>
              </a:solidFill>
              <a:effectLst/>
              <a:uLnTx/>
              <a:uFillTx/>
              <a:latin typeface="Montserrat" panose="00000500000000000000" pitchFamily="2" charset="0"/>
              <a:cs typeface="Mongolian Baiti" panose="03000500000000000000" pitchFamily="66" charset="0"/>
              <a:sym typeface="Arial"/>
            </a:endParaRPr>
          </a:p>
        </p:txBody>
      </p:sp>
      <p:sp>
        <p:nvSpPr>
          <p:cNvPr id="28" name="Google Shape;160;g33411ff847d_0_13">
            <a:extLst>
              <a:ext uri="{FF2B5EF4-FFF2-40B4-BE49-F238E27FC236}">
                <a16:creationId xmlns:a16="http://schemas.microsoft.com/office/drawing/2014/main" id="{26815E4B-0E53-B28D-A648-BB4A43252D5A}"/>
              </a:ext>
            </a:extLst>
          </p:cNvPr>
          <p:cNvSpPr txBox="1"/>
          <p:nvPr/>
        </p:nvSpPr>
        <p:spPr>
          <a:xfrm>
            <a:off x="3909268" y="1434355"/>
            <a:ext cx="6614331"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E.G. CHANNEL ROLES AND USAGE</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pic>
        <p:nvPicPr>
          <p:cNvPr id="32" name="Picture 31" descr="A red play button with white arrow&#10;&#10;AI-generated content may be incorrect.">
            <a:extLst>
              <a:ext uri="{FF2B5EF4-FFF2-40B4-BE49-F238E27FC236}">
                <a16:creationId xmlns:a16="http://schemas.microsoft.com/office/drawing/2014/main" id="{F1A4C22F-2E53-4018-D567-1990BC5597EF}"/>
              </a:ext>
            </a:extLst>
          </p:cNvPr>
          <p:cNvPicPr>
            <a:picLocks noChangeAspect="1"/>
          </p:cNvPicPr>
          <p:nvPr/>
        </p:nvPicPr>
        <p:blipFill>
          <a:blip r:embed="rId5"/>
          <a:stretch>
            <a:fillRect/>
          </a:stretch>
        </p:blipFill>
        <p:spPr>
          <a:xfrm>
            <a:off x="9317532" y="2190035"/>
            <a:ext cx="1269841" cy="1269841"/>
          </a:xfrm>
          <a:prstGeom prst="rect">
            <a:avLst/>
          </a:prstGeom>
        </p:spPr>
      </p:pic>
    </p:spTree>
    <p:extLst>
      <p:ext uri="{BB962C8B-B14F-4D97-AF65-F5344CB8AC3E}">
        <p14:creationId xmlns:p14="http://schemas.microsoft.com/office/powerpoint/2010/main" val="258603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863C8FD7-7B6B-7E42-1D6B-C8C3FF2D33C6}"/>
            </a:ext>
          </a:extLst>
        </p:cNvPr>
        <p:cNvGrpSpPr/>
        <p:nvPr/>
      </p:nvGrpSpPr>
      <p:grpSpPr>
        <a:xfrm>
          <a:off x="0" y="0"/>
          <a:ext cx="0" cy="0"/>
          <a:chOff x="0" y="0"/>
          <a:chExt cx="0" cy="0"/>
        </a:xfrm>
      </p:grpSpPr>
      <p:sp>
        <p:nvSpPr>
          <p:cNvPr id="160" name="Google Shape;160;g33411ff847d_0_13">
            <a:extLst>
              <a:ext uri="{FF2B5EF4-FFF2-40B4-BE49-F238E27FC236}">
                <a16:creationId xmlns:a16="http://schemas.microsoft.com/office/drawing/2014/main" id="{45DF5D64-37CB-28FC-2C87-D50084D5D032}"/>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161735"/>
                </a:solidFill>
                <a:effectLst/>
                <a:uLnTx/>
                <a:uFillTx/>
                <a:latin typeface="Montserrat"/>
                <a:ea typeface="Montserrat"/>
                <a:cs typeface="Montserrat"/>
                <a:sym typeface="Montserrat"/>
              </a:rPr>
              <a:t>DIGITAL EXECUTION APPROACH: META</a:t>
            </a:r>
            <a:endParaRPr kumimoji="0" lang="en-US" sz="1467" b="0" i="0" u="none" strike="noStrike" kern="0" cap="none" spc="0" normalizeH="0" baseline="0" noProof="0" dirty="0">
              <a:ln>
                <a:noFill/>
              </a:ln>
              <a:solidFill>
                <a:srgbClr val="161735"/>
              </a:solidFill>
              <a:effectLst/>
              <a:uLnTx/>
              <a:uFillTx/>
              <a:latin typeface="Arial"/>
              <a:ea typeface="Arial"/>
              <a:cs typeface="Arial"/>
              <a:sym typeface="Arial"/>
            </a:endParaRPr>
          </a:p>
        </p:txBody>
      </p:sp>
      <p:sp>
        <p:nvSpPr>
          <p:cNvPr id="9" name="Google Shape;122;g33411ff847d_0_1017">
            <a:extLst>
              <a:ext uri="{FF2B5EF4-FFF2-40B4-BE49-F238E27FC236}">
                <a16:creationId xmlns:a16="http://schemas.microsoft.com/office/drawing/2014/main" id="{28A09140-B85D-8B06-4F13-F071FDC802C8}"/>
              </a:ext>
            </a:extLst>
          </p:cNvPr>
          <p:cNvSpPr/>
          <p:nvPr/>
        </p:nvSpPr>
        <p:spPr>
          <a:xfrm>
            <a:off x="2731709" y="1716605"/>
            <a:ext cx="8819137" cy="3682113"/>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33"/>
              <a:buFont typeface="Arial"/>
              <a:buNone/>
              <a:tabLst/>
              <a:defRPr/>
            </a:pPr>
            <a:endParaRPr kumimoji="0" sz="1333"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20" name="Google Shape;160;g33411ff847d_0_13">
            <a:extLst>
              <a:ext uri="{FF2B5EF4-FFF2-40B4-BE49-F238E27FC236}">
                <a16:creationId xmlns:a16="http://schemas.microsoft.com/office/drawing/2014/main" id="{D3391815-422D-6028-D5A6-E8130AA5900B}"/>
              </a:ext>
            </a:extLst>
          </p:cNvPr>
          <p:cNvSpPr txBox="1"/>
          <p:nvPr/>
        </p:nvSpPr>
        <p:spPr>
          <a:xfrm>
            <a:off x="2974794" y="1871859"/>
            <a:ext cx="661433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000" b="1" i="0" u="none" strike="noStrike" kern="0" cap="none" spc="0" normalizeH="0" baseline="0" noProof="0" dirty="0">
                <a:ln>
                  <a:noFill/>
                </a:ln>
                <a:solidFill>
                  <a:srgbClr val="001B6D"/>
                </a:solidFill>
                <a:effectLst/>
                <a:uLnTx/>
                <a:uFillTx/>
                <a:latin typeface="Montserrat"/>
                <a:ea typeface="Montserrat"/>
                <a:cs typeface="Montserrat"/>
                <a:sym typeface="Montserrat"/>
              </a:rPr>
              <a:t>EXAMPLE:</a:t>
            </a:r>
            <a:endParaRPr kumimoji="0" sz="1100" b="0" i="0" u="none" strike="noStrike" kern="0" cap="none" spc="0" normalizeH="0" baseline="0" noProof="0" dirty="0">
              <a:ln>
                <a:noFill/>
              </a:ln>
              <a:solidFill>
                <a:srgbClr val="001B6D"/>
              </a:solidFill>
              <a:effectLst/>
              <a:uLnTx/>
              <a:uFillTx/>
              <a:latin typeface="Arial"/>
              <a:ea typeface="Arial"/>
              <a:cs typeface="Arial"/>
              <a:sym typeface="Arial"/>
            </a:endParaRPr>
          </a:p>
        </p:txBody>
      </p:sp>
      <p:sp>
        <p:nvSpPr>
          <p:cNvPr id="3" name="TextBox 2">
            <a:extLst>
              <a:ext uri="{FF2B5EF4-FFF2-40B4-BE49-F238E27FC236}">
                <a16:creationId xmlns:a16="http://schemas.microsoft.com/office/drawing/2014/main" id="{9D6AD81A-576D-972C-177A-9D625AA8ED0C}"/>
              </a:ext>
            </a:extLst>
          </p:cNvPr>
          <p:cNvSpPr txBox="1"/>
          <p:nvPr/>
        </p:nvSpPr>
        <p:spPr>
          <a:xfrm>
            <a:off x="2974794" y="2558793"/>
            <a:ext cx="7836074" cy="226664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Create visually appealing posts and stories tailored to </a:t>
            </a: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TA (Target A</a:t>
            </a:r>
            <a:r>
              <a:rPr kumimoji="0" lang="en-GH" sz="1600" b="0" i="0" u="none" strike="noStrike" kern="0" cap="none" spc="0" normalizeH="0" baseline="0" noProof="0" dirty="0" err="1">
                <a:ln>
                  <a:noFill/>
                </a:ln>
                <a:solidFill>
                  <a:srgbClr val="000000"/>
                </a:solidFill>
                <a:effectLst/>
                <a:uLnTx/>
                <a:uFillTx/>
                <a:latin typeface="Montserrat" panose="00000500000000000000" pitchFamily="2" charset="0"/>
                <a:cs typeface="Arial"/>
                <a:sym typeface="Arial"/>
              </a:rPr>
              <a:t>udience</a:t>
            </a: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a:t>
            </a:r>
            <a:r>
              <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a:t>
            </a: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 </a:t>
            </a:r>
            <a:r>
              <a:rPr kumimoji="0" lang="en-US" sz="1600" b="0" i="0" u="none" strike="noStrike" kern="0" cap="none" spc="0" normalizeH="0" baseline="0" noProof="0" dirty="0">
                <a:ln>
                  <a:noFill/>
                </a:ln>
                <a:solidFill>
                  <a:srgbClr val="FF0000"/>
                </a:solidFill>
                <a:effectLst/>
                <a:uLnTx/>
                <a:uFillTx/>
                <a:latin typeface="Montserrat" panose="00000500000000000000" pitchFamily="2" charset="0"/>
                <a:cs typeface="Arial"/>
                <a:sym typeface="Arial"/>
              </a:rPr>
              <a:t>E.g. Total of 8-10 posts, Posting days: Tuesdays &amp;  Fridays.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Use carousel ads and engaging videos to encourage interaction</a:t>
            </a:r>
            <a:endPar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Run polls and quizzes in Stories to engage users and gather insights</a:t>
            </a:r>
            <a:endParaRPr kumimoji="0" lang="en-GH" sz="16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pic>
        <p:nvPicPr>
          <p:cNvPr id="4" name="Picture 3" descr="A blue infinity symbol on a black background&#10;&#10;AI-generated content may be incorrect.">
            <a:extLst>
              <a:ext uri="{FF2B5EF4-FFF2-40B4-BE49-F238E27FC236}">
                <a16:creationId xmlns:a16="http://schemas.microsoft.com/office/drawing/2014/main" id="{0E55C121-172A-6FEE-F15A-F9B6D18994AE}"/>
              </a:ext>
            </a:extLst>
          </p:cNvPr>
          <p:cNvPicPr>
            <a:picLocks noChangeAspect="1"/>
          </p:cNvPicPr>
          <p:nvPr/>
        </p:nvPicPr>
        <p:blipFill>
          <a:blip r:embed="rId3"/>
          <a:stretch>
            <a:fillRect/>
          </a:stretch>
        </p:blipFill>
        <p:spPr>
          <a:xfrm>
            <a:off x="415655" y="2462616"/>
            <a:ext cx="1932767" cy="1932767"/>
          </a:xfrm>
          <a:prstGeom prst="rect">
            <a:avLst/>
          </a:prstGeom>
        </p:spPr>
      </p:pic>
    </p:spTree>
    <p:extLst>
      <p:ext uri="{BB962C8B-B14F-4D97-AF65-F5344CB8AC3E}">
        <p14:creationId xmlns:p14="http://schemas.microsoft.com/office/powerpoint/2010/main" val="25919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919</Words>
  <Application>Microsoft Office PowerPoint</Application>
  <PresentationFormat>Widescreen</PresentationFormat>
  <Paragraphs>156</Paragraphs>
  <Slides>27</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Eagle Horizon</vt:lpstr>
      <vt:lpstr>Calibri</vt:lpstr>
      <vt:lpstr>Montserrat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Misba Khan</cp:lastModifiedBy>
  <cp:revision>22</cp:revision>
  <dcterms:created xsi:type="dcterms:W3CDTF">2023-10-03T03:43:00Z</dcterms:created>
  <dcterms:modified xsi:type="dcterms:W3CDTF">2025-03-09T20:32:33Z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EB319897CF7644A48F374CE820C01255_12</vt:lpwstr>
  </property>
  <property fmtid="{D5CDD505-2E9C-101B-9397-08002B2CF9AE}" pid="3" name="KSOProductBuildVer">
    <vt:lpwstr>1033-12.2.0.13431</vt:lpwstr>
  </property>
</Properties>
</file>